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64" r:id="rId2"/>
    <p:sldId id="257" r:id="rId3"/>
    <p:sldId id="258" r:id="rId4"/>
    <p:sldId id="259" r:id="rId5"/>
    <p:sldId id="271" r:id="rId6"/>
    <p:sldId id="270" r:id="rId7"/>
    <p:sldId id="272" r:id="rId8"/>
    <p:sldId id="261" r:id="rId9"/>
    <p:sldId id="274" r:id="rId10"/>
    <p:sldId id="266" r:id="rId11"/>
    <p:sldId id="276" r:id="rId12"/>
    <p:sldId id="277" r:id="rId13"/>
    <p:sldId id="278" r:id="rId14"/>
    <p:sldId id="279" r:id="rId15"/>
    <p:sldId id="280" r:id="rId16"/>
    <p:sldId id="260" r:id="rId1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8">
          <p15:clr>
            <a:srgbClr val="A4A3A4"/>
          </p15:clr>
        </p15:guide>
        <p15:guide id="2" pos="2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5883"/>
    <a:srgbClr val="95B3D7"/>
    <a:srgbClr val="163064"/>
    <a:srgbClr val="4A5B85"/>
    <a:srgbClr val="FF9500"/>
    <a:srgbClr val="4F81BD"/>
    <a:srgbClr val="4A7EBB"/>
    <a:srgbClr val="34D1FF"/>
    <a:srgbClr val="89C040"/>
    <a:srgbClr val="D8D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8" autoAdjust="0"/>
  </p:normalViewPr>
  <p:slideViewPr>
    <p:cSldViewPr>
      <p:cViewPr>
        <p:scale>
          <a:sx n="87" d="100"/>
          <a:sy n="87" d="100"/>
        </p:scale>
        <p:origin x="906" y="126"/>
      </p:cViewPr>
      <p:guideLst>
        <p:guide orient="horz" pos="1608"/>
        <p:guide pos="291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886C3-9F12-4E47-9FC0-D585CBD7E1FA}" type="datetimeFigureOut">
              <a:rPr lang="zh-CN" altLang="en-US" smtClean="0"/>
              <a:pPr/>
              <a:t>2018/6/4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F4C7F-28C2-4426-B735-7ED6B67F41C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descr="bg-5.png"/>
          <p:cNvPicPr>
            <a:picLocks noChangeAspect="1"/>
          </p:cNvPicPr>
          <p:nvPr userDrawn="1"/>
        </p:nvPicPr>
        <p:blipFill>
          <a:blip r:embed="rId2"/>
          <a:stretch>
            <a:fillRect/>
          </a:stretch>
        </p:blipFill>
        <p:spPr>
          <a:xfrm>
            <a:off x="0" y="1255"/>
            <a:ext cx="9144000" cy="5140990"/>
          </a:xfrm>
          <a:prstGeom prst="rect">
            <a:avLst/>
          </a:prstGeom>
        </p:spPr>
      </p:pic>
      <p:sp>
        <p:nvSpPr>
          <p:cNvPr id="13" name="标题 1"/>
          <p:cNvSpPr>
            <a:spLocks noGrp="1"/>
          </p:cNvSpPr>
          <p:nvPr>
            <p:ph type="ctrTitle"/>
          </p:nvPr>
        </p:nvSpPr>
        <p:spPr>
          <a:xfrm>
            <a:off x="685800" y="1598613"/>
            <a:ext cx="6243654" cy="1101725"/>
          </a:xfrm>
          <a:noFill/>
          <a:ln>
            <a:noFill/>
          </a:ln>
        </p:spPr>
        <p:style>
          <a:lnRef idx="2">
            <a:schemeClr val="dk1"/>
          </a:lnRef>
          <a:fillRef idx="1">
            <a:schemeClr val="lt1"/>
          </a:fillRef>
          <a:effectRef idx="0">
            <a:schemeClr val="dk1"/>
          </a:effectRef>
          <a:fontRef idx="none"/>
        </p:style>
        <p:txBody>
          <a:bodyPr>
            <a:normAutofit/>
          </a:bodyPr>
          <a:lstStyle>
            <a:lvl1pPr algn="l">
              <a:defRPr sz="3600">
                <a:solidFill>
                  <a:schemeClr val="tx1"/>
                </a:solidFill>
              </a:defRPr>
            </a:lvl1pPr>
          </a:lstStyle>
          <a:p>
            <a:r>
              <a:rPr lang="zh-CN" altLang="en-US" dirty="0"/>
              <a:t>单击此处编辑母版标题样式</a:t>
            </a:r>
          </a:p>
        </p:txBody>
      </p:sp>
      <p:sp>
        <p:nvSpPr>
          <p:cNvPr id="14" name="副标题 2"/>
          <p:cNvSpPr>
            <a:spLocks noGrp="1"/>
          </p:cNvSpPr>
          <p:nvPr>
            <p:ph type="subTitle" idx="1"/>
          </p:nvPr>
        </p:nvSpPr>
        <p:spPr>
          <a:xfrm>
            <a:off x="685800" y="3500444"/>
            <a:ext cx="6400800" cy="7286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7" name="矩形 6"/>
          <p:cNvSpPr/>
          <p:nvPr userDrawn="1"/>
        </p:nvSpPr>
        <p:spPr>
          <a:xfrm>
            <a:off x="1714480" y="2133824"/>
            <a:ext cx="288000" cy="2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8" name="矩形 7"/>
          <p:cNvSpPr/>
          <p:nvPr userDrawn="1"/>
        </p:nvSpPr>
        <p:spPr>
          <a:xfrm>
            <a:off x="1714480" y="2579995"/>
            <a:ext cx="288000" cy="2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1" name="圆角矩形 4"/>
          <p:cNvSpPr>
            <a:spLocks noChangeArrowheads="1"/>
          </p:cNvSpPr>
          <p:nvPr userDrawn="1"/>
        </p:nvSpPr>
        <p:spPr bwMode="auto">
          <a:xfrm>
            <a:off x="1" y="192524"/>
            <a:ext cx="4500561" cy="574675"/>
          </a:xfrm>
          <a:prstGeom prst="rect">
            <a:avLst/>
          </a:prstGeom>
          <a:noFill/>
          <a:ln w="9525">
            <a:noFill/>
            <a:miter lim="800000"/>
          </a:ln>
        </p:spPr>
        <p:txBody>
          <a:bodyPr lIns="247650" tIns="247650" rIns="247650" bIns="247650" anchor="ctr"/>
          <a:lstStyle/>
          <a:p>
            <a:pPr defTabSz="2889250">
              <a:lnSpc>
                <a:spcPct val="90000"/>
              </a:lnSpc>
              <a:spcAft>
                <a:spcPct val="35000"/>
              </a:spcAft>
            </a:pPr>
            <a:r>
              <a:rPr lang="zh-CN" altLang="en-US" sz="3200" dirty="0">
                <a:solidFill>
                  <a:schemeClr val="bg1"/>
                </a:solidFill>
                <a:latin typeface="微软雅黑" pitchFamily="34" charset="-122"/>
                <a:ea typeface="微软雅黑" pitchFamily="34" charset="-122"/>
              </a:rPr>
              <a:t>目录</a:t>
            </a:r>
          </a:p>
        </p:txBody>
      </p:sp>
      <p:sp>
        <p:nvSpPr>
          <p:cNvPr id="13" name="标题占位符 1"/>
          <p:cNvSpPr>
            <a:spLocks noGrp="1"/>
          </p:cNvSpPr>
          <p:nvPr>
            <p:ph type="title"/>
          </p:nvPr>
        </p:nvSpPr>
        <p:spPr>
          <a:xfrm>
            <a:off x="2000232" y="2044632"/>
            <a:ext cx="3357586" cy="428628"/>
          </a:xfrm>
          <a:prstGeom prst="rect">
            <a:avLst/>
          </a:prstGeom>
        </p:spPr>
        <p:txBody>
          <a:bodyPr vert="horz" lIns="91440" tIns="45720" rIns="91440" bIns="45720" rtlCol="0" anchor="ctr">
            <a:normAutofit/>
          </a:bodyPr>
          <a:lstStyle>
            <a:lvl1pPr>
              <a:defRPr sz="2000">
                <a:solidFill>
                  <a:srgbClr val="00468C"/>
                </a:solidFill>
              </a:defRPr>
            </a:lvl1pPr>
          </a:lstStyle>
          <a:p>
            <a:r>
              <a:rPr lang="zh-CN" altLang="en-US" dirty="0"/>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8" name="图片 7" descr="BG-6.png"/>
          <p:cNvPicPr>
            <a:picLocks noChangeAspect="1"/>
          </p:cNvPicPr>
          <p:nvPr userDrawn="1"/>
        </p:nvPicPr>
        <p:blipFill>
          <a:blip r:embed="rId2"/>
          <a:stretch>
            <a:fillRect/>
          </a:stretch>
        </p:blipFill>
        <p:spPr>
          <a:xfrm>
            <a:off x="0" y="1255"/>
            <a:ext cx="9144000" cy="5140990"/>
          </a:xfrm>
          <a:prstGeom prst="rect">
            <a:avLst/>
          </a:prstGeom>
        </p:spPr>
      </p:pic>
      <p:sp>
        <p:nvSpPr>
          <p:cNvPr id="11" name="标题 1"/>
          <p:cNvSpPr>
            <a:spLocks noGrp="1"/>
          </p:cNvSpPr>
          <p:nvPr>
            <p:ph type="title"/>
          </p:nvPr>
        </p:nvSpPr>
        <p:spPr>
          <a:xfrm>
            <a:off x="2857488" y="2000246"/>
            <a:ext cx="5286412" cy="1022350"/>
          </a:xfrm>
        </p:spPr>
        <p:txBody>
          <a:bodyPr anchor="t">
            <a:noAutofit/>
          </a:bodyPr>
          <a:lstStyle>
            <a:lvl1pPr algn="l">
              <a:defRPr sz="2800" b="1" cap="all"/>
            </a:lvl1pPr>
          </a:lstStyle>
          <a:p>
            <a:r>
              <a:rPr lang="zh-CN" altLang="en-US" dirty="0"/>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标题占位符 1"/>
          <p:cNvSpPr>
            <a:spLocks noGrp="1"/>
          </p:cNvSpPr>
          <p:nvPr>
            <p:ph type="title"/>
          </p:nvPr>
        </p:nvSpPr>
        <p:spPr>
          <a:xfrm>
            <a:off x="200052" y="41282"/>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 name="灯片编号占位符 5"/>
          <p:cNvSpPr>
            <a:spLocks noGrp="1"/>
          </p:cNvSpPr>
          <p:nvPr>
            <p:ph type="sldNum" sz="quarter" idx="4"/>
          </p:nvPr>
        </p:nvSpPr>
        <p:spPr>
          <a:xfrm>
            <a:off x="6715140" y="4857766"/>
            <a:ext cx="2133600" cy="273844"/>
          </a:xfrm>
          <a:prstGeom prst="rect">
            <a:avLst/>
          </a:prstGeom>
        </p:spPr>
        <p:txBody>
          <a:bodyPr vert="horz" lIns="91440" tIns="45720" rIns="91440" bIns="45720" rtlCol="0" anchor="ctr"/>
          <a:lstStyle>
            <a:lvl1pPr algn="r">
              <a:defRPr sz="1400">
                <a:solidFill>
                  <a:schemeClr val="bg1"/>
                </a:solidFill>
              </a:defRPr>
            </a:lvl1pPr>
          </a:lstStyle>
          <a:p>
            <a:fld id="{763DDF4F-E27A-47D0-855E-39ECD34A929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7" name="矩形 6"/>
          <p:cNvSpPr/>
          <p:nvPr userDrawn="1"/>
        </p:nvSpPr>
        <p:spPr>
          <a:xfrm>
            <a:off x="1000100" y="1214428"/>
            <a:ext cx="1440000" cy="1440000"/>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3200" b="1" dirty="0">
                <a:latin typeface="微软雅黑" pitchFamily="34" charset="-122"/>
                <a:ea typeface="微软雅黑" pitchFamily="34" charset="-122"/>
              </a:rPr>
              <a:t>0</a:t>
            </a:r>
          </a:p>
          <a:p>
            <a:pPr algn="r"/>
            <a:r>
              <a:rPr lang="en-US" altLang="zh-CN" sz="3200" b="1" dirty="0">
                <a:latin typeface="微软雅黑" pitchFamily="34" charset="-122"/>
                <a:ea typeface="微软雅黑" pitchFamily="34" charset="-122"/>
              </a:rPr>
              <a:t>70</a:t>
            </a:r>
          </a:p>
          <a:p>
            <a:pPr algn="r"/>
            <a:r>
              <a:rPr lang="en-US" altLang="zh-CN" sz="3200" b="1" dirty="0">
                <a:latin typeface="微软雅黑" pitchFamily="34" charset="-122"/>
                <a:ea typeface="微软雅黑" pitchFamily="34" charset="-122"/>
              </a:rPr>
              <a:t>140</a:t>
            </a:r>
          </a:p>
        </p:txBody>
      </p:sp>
      <p:sp>
        <p:nvSpPr>
          <p:cNvPr id="8" name="矩形 7"/>
          <p:cNvSpPr/>
          <p:nvPr userDrawn="1"/>
        </p:nvSpPr>
        <p:spPr>
          <a:xfrm>
            <a:off x="2643174" y="1214428"/>
            <a:ext cx="1440000" cy="1440000"/>
          </a:xfrm>
          <a:prstGeom prst="rect">
            <a:avLst/>
          </a:prstGeom>
          <a:solidFill>
            <a:srgbClr val="002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3200" b="1" dirty="0">
                <a:latin typeface="微软雅黑" pitchFamily="34" charset="-122"/>
                <a:ea typeface="微软雅黑" pitchFamily="34" charset="-122"/>
              </a:rPr>
              <a:t>0</a:t>
            </a:r>
          </a:p>
          <a:p>
            <a:pPr algn="r"/>
            <a:r>
              <a:rPr lang="en-US" altLang="zh-CN" sz="3200" b="1" dirty="0">
                <a:latin typeface="微软雅黑" pitchFamily="34" charset="-122"/>
                <a:ea typeface="微软雅黑" pitchFamily="34" charset="-122"/>
              </a:rPr>
              <a:t>35</a:t>
            </a:r>
          </a:p>
          <a:p>
            <a:pPr algn="r"/>
            <a:r>
              <a:rPr lang="en-US" altLang="zh-CN" sz="3200" b="1" dirty="0">
                <a:latin typeface="微软雅黑" pitchFamily="34" charset="-122"/>
                <a:ea typeface="微软雅黑" pitchFamily="34" charset="-122"/>
              </a:rPr>
              <a:t>70</a:t>
            </a:r>
          </a:p>
        </p:txBody>
      </p:sp>
      <p:sp>
        <p:nvSpPr>
          <p:cNvPr id="9" name="矩形 8"/>
          <p:cNvSpPr/>
          <p:nvPr userDrawn="1"/>
        </p:nvSpPr>
        <p:spPr>
          <a:xfrm>
            <a:off x="4357686" y="1214428"/>
            <a:ext cx="1440000" cy="1440000"/>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3200" b="1" dirty="0">
                <a:latin typeface="微软雅黑" pitchFamily="34" charset="-122"/>
                <a:ea typeface="微软雅黑" pitchFamily="34" charset="-122"/>
              </a:rPr>
              <a:t>0</a:t>
            </a:r>
          </a:p>
          <a:p>
            <a:pPr algn="r"/>
            <a:r>
              <a:rPr lang="en-US" altLang="zh-CN" sz="3200" b="1" dirty="0">
                <a:latin typeface="微软雅黑" pitchFamily="34" charset="-122"/>
                <a:ea typeface="微软雅黑" pitchFamily="34" charset="-122"/>
              </a:rPr>
              <a:t>120</a:t>
            </a:r>
          </a:p>
          <a:p>
            <a:pPr algn="r"/>
            <a:r>
              <a:rPr lang="en-US" altLang="zh-CN" sz="3200" b="1" dirty="0">
                <a:latin typeface="微软雅黑" pitchFamily="34" charset="-122"/>
                <a:ea typeface="微软雅黑" pitchFamily="34" charset="-122"/>
              </a:rPr>
              <a:t>240</a:t>
            </a:r>
          </a:p>
        </p:txBody>
      </p:sp>
      <p:sp>
        <p:nvSpPr>
          <p:cNvPr id="10" name="矩形 9"/>
          <p:cNvSpPr/>
          <p:nvPr userDrawn="1"/>
        </p:nvSpPr>
        <p:spPr>
          <a:xfrm>
            <a:off x="6072198" y="1214428"/>
            <a:ext cx="1440000" cy="1440000"/>
          </a:xfrm>
          <a:prstGeom prst="rect">
            <a:avLst/>
          </a:prstGeom>
          <a:solidFill>
            <a:srgbClr val="64B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3200" b="1" dirty="0">
                <a:latin typeface="微软雅黑" pitchFamily="34" charset="-122"/>
                <a:ea typeface="微软雅黑" pitchFamily="34" charset="-122"/>
              </a:rPr>
              <a:t>100</a:t>
            </a:r>
          </a:p>
          <a:p>
            <a:pPr algn="r"/>
            <a:r>
              <a:rPr lang="en-US" altLang="zh-CN" sz="3200" b="1" dirty="0">
                <a:latin typeface="微软雅黑" pitchFamily="34" charset="-122"/>
                <a:ea typeface="微软雅黑" pitchFamily="34" charset="-122"/>
              </a:rPr>
              <a:t>180</a:t>
            </a:r>
          </a:p>
          <a:p>
            <a:pPr algn="r"/>
            <a:r>
              <a:rPr lang="en-US" altLang="zh-CN" sz="3200" b="1" dirty="0">
                <a:latin typeface="微软雅黑" pitchFamily="34" charset="-122"/>
                <a:ea typeface="微软雅黑" pitchFamily="34" charset="-122"/>
              </a:rPr>
              <a:t>255</a:t>
            </a:r>
          </a:p>
        </p:txBody>
      </p:sp>
      <p:sp>
        <p:nvSpPr>
          <p:cNvPr id="11" name="矩形 10"/>
          <p:cNvSpPr/>
          <p:nvPr userDrawn="1"/>
        </p:nvSpPr>
        <p:spPr>
          <a:xfrm>
            <a:off x="1000100" y="2857502"/>
            <a:ext cx="1440000" cy="1440000"/>
          </a:xfrm>
          <a:prstGeom prst="rect">
            <a:avLst/>
          </a:prstGeom>
          <a:solidFill>
            <a:srgbClr val="F0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3200" b="1" dirty="0">
                <a:latin typeface="微软雅黑" pitchFamily="34" charset="-122"/>
                <a:ea typeface="微软雅黑" pitchFamily="34" charset="-122"/>
              </a:rPr>
              <a:t>240</a:t>
            </a:r>
          </a:p>
          <a:p>
            <a:pPr algn="r"/>
            <a:r>
              <a:rPr lang="en-US" altLang="zh-CN" sz="3200" b="1" dirty="0">
                <a:latin typeface="微软雅黑" pitchFamily="34" charset="-122"/>
                <a:ea typeface="微软雅黑" pitchFamily="34" charset="-122"/>
              </a:rPr>
              <a:t>180</a:t>
            </a:r>
          </a:p>
          <a:p>
            <a:pPr algn="r"/>
            <a:r>
              <a:rPr lang="en-US" altLang="zh-CN" sz="3200" b="1" dirty="0">
                <a:latin typeface="微软雅黑" pitchFamily="34" charset="-122"/>
                <a:ea typeface="微软雅黑" pitchFamily="34" charset="-122"/>
              </a:rPr>
              <a:t>0</a:t>
            </a:r>
          </a:p>
        </p:txBody>
      </p:sp>
      <p:sp>
        <p:nvSpPr>
          <p:cNvPr id="12" name="矩形 11"/>
          <p:cNvSpPr/>
          <p:nvPr userDrawn="1"/>
        </p:nvSpPr>
        <p:spPr>
          <a:xfrm>
            <a:off x="2643174" y="2857502"/>
            <a:ext cx="1440000" cy="1440000"/>
          </a:xfrm>
          <a:prstGeom prst="rect">
            <a:avLst/>
          </a:prstGeom>
          <a:solidFill>
            <a:srgbClr val="64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3200" b="1" dirty="0">
                <a:latin typeface="微软雅黑" pitchFamily="34" charset="-122"/>
                <a:ea typeface="微软雅黑" pitchFamily="34" charset="-122"/>
              </a:rPr>
              <a:t>100</a:t>
            </a:r>
          </a:p>
          <a:p>
            <a:pPr algn="r"/>
            <a:r>
              <a:rPr lang="en-US" altLang="zh-CN" sz="3200" b="1" dirty="0">
                <a:latin typeface="微软雅黑" pitchFamily="34" charset="-122"/>
                <a:ea typeface="微软雅黑" pitchFamily="34" charset="-122"/>
              </a:rPr>
              <a:t>80</a:t>
            </a:r>
          </a:p>
          <a:p>
            <a:pPr algn="r"/>
            <a:r>
              <a:rPr lang="en-US" altLang="zh-CN" sz="3200" b="1" dirty="0">
                <a:latin typeface="微软雅黑" pitchFamily="34" charset="-122"/>
                <a:ea typeface="微软雅黑" pitchFamily="34" charset="-122"/>
              </a:rPr>
              <a:t>0</a:t>
            </a:r>
          </a:p>
        </p:txBody>
      </p:sp>
      <p:sp>
        <p:nvSpPr>
          <p:cNvPr id="13" name="矩形 12"/>
          <p:cNvSpPr/>
          <p:nvPr userDrawn="1"/>
        </p:nvSpPr>
        <p:spPr>
          <a:xfrm>
            <a:off x="6072198" y="2857502"/>
            <a:ext cx="1440000" cy="1440000"/>
          </a:xfrm>
          <a:prstGeom prst="rect">
            <a:avLst/>
          </a:prstGeom>
          <a:solidFill>
            <a:srgbClr val="FF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3200" b="1" dirty="0">
                <a:latin typeface="微软雅黑" pitchFamily="34" charset="-122"/>
                <a:ea typeface="微软雅黑" pitchFamily="34" charset="-122"/>
              </a:rPr>
              <a:t>255</a:t>
            </a:r>
          </a:p>
          <a:p>
            <a:pPr algn="r"/>
            <a:r>
              <a:rPr lang="en-US" altLang="zh-CN" sz="3200" b="1" dirty="0">
                <a:latin typeface="微软雅黑" pitchFamily="34" charset="-122"/>
                <a:ea typeface="微软雅黑" pitchFamily="34" charset="-122"/>
              </a:rPr>
              <a:t>200</a:t>
            </a:r>
          </a:p>
          <a:p>
            <a:pPr algn="r"/>
            <a:r>
              <a:rPr lang="en-US" altLang="zh-CN" sz="3200" b="1" dirty="0">
                <a:latin typeface="微软雅黑" pitchFamily="34" charset="-122"/>
                <a:ea typeface="微软雅黑" pitchFamily="34" charset="-122"/>
              </a:rPr>
              <a:t>100</a:t>
            </a:r>
          </a:p>
        </p:txBody>
      </p:sp>
      <p:sp>
        <p:nvSpPr>
          <p:cNvPr id="14" name="矩形 13"/>
          <p:cNvSpPr/>
          <p:nvPr userDrawn="1"/>
        </p:nvSpPr>
        <p:spPr>
          <a:xfrm>
            <a:off x="4357686" y="2857502"/>
            <a:ext cx="1440000" cy="1440000"/>
          </a:xfrm>
          <a:prstGeom prst="rect">
            <a:avLst/>
          </a:prstGeom>
          <a:solidFill>
            <a:srgbClr val="FF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3200" b="1" dirty="0">
                <a:latin typeface="微软雅黑" pitchFamily="34" charset="-122"/>
                <a:ea typeface="微软雅黑" pitchFamily="34" charset="-122"/>
              </a:rPr>
              <a:t>255</a:t>
            </a:r>
          </a:p>
          <a:p>
            <a:pPr algn="r"/>
            <a:r>
              <a:rPr lang="en-US" altLang="zh-CN" sz="3200" b="1" dirty="0">
                <a:latin typeface="微软雅黑" pitchFamily="34" charset="-122"/>
                <a:ea typeface="微软雅黑" pitchFamily="34" charset="-122"/>
              </a:rPr>
              <a:t>200</a:t>
            </a:r>
          </a:p>
          <a:p>
            <a:pPr algn="r"/>
            <a:r>
              <a:rPr lang="en-US" altLang="zh-CN" sz="3200" b="1" dirty="0">
                <a:latin typeface="微软雅黑" pitchFamily="34" charset="-122"/>
                <a:ea typeface="微软雅黑" pitchFamily="34" charset="-122"/>
              </a:rPr>
              <a:t>50</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00052" y="41282"/>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85804" y="1142990"/>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504CE29-300C-4FF3-A17A-13CEEBCB57DE}" type="datetime1">
              <a:rPr lang="zh-CN" altLang="en-US" smtClean="0"/>
              <a:pPr/>
              <a:t>2018/6/4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15140" y="4857766"/>
            <a:ext cx="2133600" cy="273844"/>
          </a:xfrm>
          <a:prstGeom prst="rect">
            <a:avLst/>
          </a:prstGeom>
        </p:spPr>
        <p:txBody>
          <a:bodyPr vert="horz" lIns="91440" tIns="45720" rIns="91440" bIns="45720" rtlCol="0" anchor="ctr"/>
          <a:lstStyle>
            <a:lvl1pPr algn="r">
              <a:defRPr sz="1400">
                <a:solidFill>
                  <a:schemeClr val="bg1"/>
                </a:solidFill>
              </a:defRPr>
            </a:lvl1pPr>
          </a:lstStyle>
          <a:p>
            <a:fld id="{763DDF4F-E27A-47D0-855E-39ECD34A9291}" type="slidenum">
              <a:rPr lang="zh-CN" altLang="en-US" smtClean="0"/>
              <a:pPr/>
              <a:t>‹#›</a:t>
            </a:fld>
            <a:endParaRPr lang="zh-CN" altLang="en-US"/>
          </a:p>
        </p:txBody>
      </p:sp>
      <p:sp>
        <p:nvSpPr>
          <p:cNvPr id="7" name="矩形 6">
            <a:extLst>
              <a:ext uri="{FF2B5EF4-FFF2-40B4-BE49-F238E27FC236}">
                <a16:creationId xmlns:a16="http://schemas.microsoft.com/office/drawing/2014/main" id="{6F0AB83D-3E92-4B1F-99A5-58783AB17359}"/>
              </a:ext>
            </a:extLst>
          </p:cNvPr>
          <p:cNvSpPr/>
          <p:nvPr userDrawn="1"/>
        </p:nvSpPr>
        <p:spPr>
          <a:xfrm>
            <a:off x="0" y="267494"/>
            <a:ext cx="9144000" cy="432048"/>
          </a:xfrm>
          <a:prstGeom prst="rect">
            <a:avLst/>
          </a:prstGeom>
          <a:solidFill>
            <a:schemeClr val="tx2"/>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941A827A-B709-4E4B-9F48-F3410486B841}"/>
              </a:ext>
            </a:extLst>
          </p:cNvPr>
          <p:cNvSpPr/>
          <p:nvPr userDrawn="1"/>
        </p:nvSpPr>
        <p:spPr>
          <a:xfrm>
            <a:off x="0" y="4890194"/>
            <a:ext cx="9144000" cy="273844"/>
          </a:xfrm>
          <a:prstGeom prst="rect">
            <a:avLst/>
          </a:prstGeom>
          <a:solidFill>
            <a:schemeClr val="tx2"/>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9201CE1A-7782-46E6-9B08-FE201B0E786F}"/>
              </a:ext>
            </a:extLst>
          </p:cNvPr>
          <p:cNvSpPr/>
          <p:nvPr userDrawn="1"/>
        </p:nvSpPr>
        <p:spPr>
          <a:xfrm>
            <a:off x="0" y="4815351"/>
            <a:ext cx="9144000" cy="72000"/>
          </a:xfrm>
          <a:prstGeom prst="rect">
            <a:avLst/>
          </a:prstGeom>
          <a:solidFill>
            <a:srgbClr val="FF9500"/>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spcBef>
          <a:spcPct val="0"/>
        </a:spcBef>
        <a:buNone/>
        <a:defRPr sz="2800" b="1"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6243654" cy="1044575"/>
          </a:xfrm>
        </p:spPr>
        <p:txBody>
          <a:bodyPr>
            <a:normAutofit/>
          </a:bodyPr>
          <a:lstStyle/>
          <a:p>
            <a:pPr>
              <a:lnSpc>
                <a:spcPct val="150000"/>
              </a:lnSpc>
            </a:pPr>
            <a:r>
              <a:rPr lang="zh-CN" altLang="en-US" dirty="0"/>
              <a:t>工业大数据平台简介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a:off x="1428728" y="3649502"/>
            <a:ext cx="7000924" cy="792000"/>
          </a:xfrm>
          <a:prstGeom prst="roundRect">
            <a:avLst>
              <a:gd name="adj" fmla="val 0"/>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sz="3200" b="1" dirty="0">
                <a:solidFill>
                  <a:schemeClr val="tx1"/>
                </a:solidFill>
                <a:latin typeface="微软雅黑" charset="0"/>
                <a:ea typeface="微软雅黑" charset="0"/>
              </a:rPr>
              <a:t>HDFS</a:t>
            </a:r>
          </a:p>
        </p:txBody>
      </p:sp>
      <p:sp>
        <p:nvSpPr>
          <p:cNvPr id="5" name="标题 4"/>
          <p:cNvSpPr>
            <a:spLocks noGrp="1"/>
          </p:cNvSpPr>
          <p:nvPr>
            <p:ph type="title"/>
          </p:nvPr>
        </p:nvSpPr>
        <p:spPr/>
        <p:txBody>
          <a:bodyPr/>
          <a:lstStyle/>
          <a:p>
            <a:r>
              <a:rPr lang="en-US" altLang="zh-CN" dirty="0" err="1"/>
              <a:t>Hadoop</a:t>
            </a:r>
            <a:r>
              <a:rPr lang="en-US" altLang="zh-CN" dirty="0"/>
              <a:t>  Ecosystem</a:t>
            </a:r>
          </a:p>
        </p:txBody>
      </p:sp>
      <p:sp>
        <p:nvSpPr>
          <p:cNvPr id="2" name="灯片编号占位符 1"/>
          <p:cNvSpPr>
            <a:spLocks noGrp="1"/>
          </p:cNvSpPr>
          <p:nvPr>
            <p:ph type="sldNum" sz="quarter" idx="4"/>
          </p:nvPr>
        </p:nvSpPr>
        <p:spPr>
          <a:xfrm>
            <a:off x="6715140" y="4857766"/>
            <a:ext cx="2133600" cy="273844"/>
          </a:xfrm>
        </p:spPr>
        <p:txBody>
          <a:bodyPr/>
          <a:lstStyle/>
          <a:p>
            <a:fld id="{763DDF4F-E27A-47D0-855E-39ECD34A9291}" type="slidenum">
              <a:rPr lang="zh-CN" altLang="en-US" smtClean="0"/>
              <a:pPr/>
              <a:t>10</a:t>
            </a:fld>
            <a:endParaRPr lang="zh-CN" altLang="en-US"/>
          </a:p>
        </p:txBody>
      </p:sp>
      <p:sp>
        <p:nvSpPr>
          <p:cNvPr id="4" name="圆角矩形 3"/>
          <p:cNvSpPr/>
          <p:nvPr/>
        </p:nvSpPr>
        <p:spPr>
          <a:xfrm>
            <a:off x="1428728" y="1071552"/>
            <a:ext cx="1692000" cy="792000"/>
          </a:xfrm>
          <a:prstGeom prst="roundRect">
            <a:avLst>
              <a:gd name="adj" fmla="val 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sz="2400" b="1" dirty="0">
                <a:solidFill>
                  <a:schemeClr val="tx1"/>
                </a:solidFill>
                <a:latin typeface="微软雅黑" charset="0"/>
                <a:ea typeface="微软雅黑" charset="0"/>
              </a:rPr>
              <a:t>Pig</a:t>
            </a:r>
          </a:p>
        </p:txBody>
      </p:sp>
      <p:sp>
        <p:nvSpPr>
          <p:cNvPr id="6" name="圆角矩形 5"/>
          <p:cNvSpPr/>
          <p:nvPr/>
        </p:nvSpPr>
        <p:spPr>
          <a:xfrm>
            <a:off x="3214678" y="1071552"/>
            <a:ext cx="1692000" cy="792000"/>
          </a:xfrm>
          <a:prstGeom prst="roundRect">
            <a:avLst>
              <a:gd name="adj" fmla="val 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sz="2400" b="1" dirty="0">
                <a:solidFill>
                  <a:schemeClr val="tx1"/>
                </a:solidFill>
                <a:latin typeface="微软雅黑" charset="0"/>
                <a:ea typeface="微软雅黑" charset="0"/>
              </a:rPr>
              <a:t>Hive</a:t>
            </a:r>
          </a:p>
        </p:txBody>
      </p:sp>
      <p:sp>
        <p:nvSpPr>
          <p:cNvPr id="7" name="圆角矩形 6"/>
          <p:cNvSpPr/>
          <p:nvPr/>
        </p:nvSpPr>
        <p:spPr>
          <a:xfrm>
            <a:off x="5000628" y="1077733"/>
            <a:ext cx="1692000" cy="792000"/>
          </a:xfrm>
          <a:prstGeom prst="roundRect">
            <a:avLst>
              <a:gd name="adj" fmla="val 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sz="2400" b="1" dirty="0" err="1">
                <a:solidFill>
                  <a:schemeClr val="tx1"/>
                </a:solidFill>
                <a:latin typeface="微软雅黑" charset="0"/>
                <a:ea typeface="微软雅黑" charset="0"/>
              </a:rPr>
              <a:t>Sqoop</a:t>
            </a:r>
            <a:endParaRPr lang="en-US" altLang="zh-CN" sz="2400" b="1" dirty="0">
              <a:solidFill>
                <a:schemeClr val="tx1"/>
              </a:solidFill>
              <a:latin typeface="微软雅黑" charset="0"/>
              <a:ea typeface="微软雅黑" charset="0"/>
            </a:endParaRPr>
          </a:p>
        </p:txBody>
      </p:sp>
      <p:sp>
        <p:nvSpPr>
          <p:cNvPr id="25" name="圆角矩形 24"/>
          <p:cNvSpPr/>
          <p:nvPr/>
        </p:nvSpPr>
        <p:spPr>
          <a:xfrm>
            <a:off x="6809652" y="1077734"/>
            <a:ext cx="1620000" cy="792000"/>
          </a:xfrm>
          <a:prstGeom prst="roundRect">
            <a:avLst>
              <a:gd name="adj" fmla="val 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3200" dirty="0">
                <a:solidFill>
                  <a:schemeClr val="tx1"/>
                </a:solidFill>
                <a:latin typeface="微软雅黑" charset="0"/>
                <a:ea typeface="微软雅黑" charset="0"/>
              </a:rPr>
              <a:t>......</a:t>
            </a:r>
          </a:p>
        </p:txBody>
      </p:sp>
      <p:sp>
        <p:nvSpPr>
          <p:cNvPr id="31" name="圆角矩形 30"/>
          <p:cNvSpPr/>
          <p:nvPr/>
        </p:nvSpPr>
        <p:spPr>
          <a:xfrm>
            <a:off x="1428728" y="2786064"/>
            <a:ext cx="4786346" cy="792000"/>
          </a:xfrm>
          <a:prstGeom prst="roundRect">
            <a:avLst>
              <a:gd name="adj" fmla="val 0"/>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sz="3200" b="1" dirty="0" err="1">
                <a:solidFill>
                  <a:schemeClr val="tx1"/>
                </a:solidFill>
                <a:latin typeface="微软雅黑" charset="0"/>
                <a:ea typeface="微软雅黑" charset="0"/>
              </a:rPr>
              <a:t>Hbase</a:t>
            </a:r>
            <a:endParaRPr lang="en-US" altLang="zh-CN" sz="3200" b="1" dirty="0">
              <a:solidFill>
                <a:schemeClr val="tx1"/>
              </a:solidFill>
              <a:latin typeface="微软雅黑" charset="0"/>
              <a:ea typeface="微软雅黑" charset="0"/>
            </a:endParaRPr>
          </a:p>
        </p:txBody>
      </p:sp>
      <p:sp>
        <p:nvSpPr>
          <p:cNvPr id="34" name="圆角矩形 33"/>
          <p:cNvSpPr/>
          <p:nvPr/>
        </p:nvSpPr>
        <p:spPr>
          <a:xfrm>
            <a:off x="7143768" y="1934990"/>
            <a:ext cx="1285884" cy="1657350"/>
          </a:xfrm>
          <a:prstGeom prst="roundRect">
            <a:avLst>
              <a:gd name="adj" fmla="val 0"/>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solidFill>
                  <a:schemeClr val="tx1"/>
                </a:solidFill>
                <a:latin typeface="微软雅黑" charset="0"/>
                <a:ea typeface="微软雅黑" charset="0"/>
              </a:rPr>
              <a:t>Avro</a:t>
            </a:r>
          </a:p>
        </p:txBody>
      </p:sp>
      <p:sp>
        <p:nvSpPr>
          <p:cNvPr id="15" name="圆角矩形 14"/>
          <p:cNvSpPr/>
          <p:nvPr/>
        </p:nvSpPr>
        <p:spPr>
          <a:xfrm flipV="1">
            <a:off x="565290" y="1077734"/>
            <a:ext cx="792000" cy="3357586"/>
          </a:xfrm>
          <a:prstGeom prst="roundRect">
            <a:avLst>
              <a:gd name="adj" fmla="val 0"/>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r>
              <a:rPr lang="en-US" altLang="zh-CN" sz="2400" b="1" dirty="0">
                <a:solidFill>
                  <a:schemeClr val="tx1"/>
                </a:solidFill>
                <a:latin typeface="微软雅黑" charset="0"/>
                <a:ea typeface="微软雅黑" charset="0"/>
              </a:rPr>
              <a:t>Zookeeper</a:t>
            </a:r>
          </a:p>
        </p:txBody>
      </p:sp>
      <p:sp>
        <p:nvSpPr>
          <p:cNvPr id="16" name="L 形 15"/>
          <p:cNvSpPr/>
          <p:nvPr/>
        </p:nvSpPr>
        <p:spPr>
          <a:xfrm flipH="1" flipV="1">
            <a:off x="1428728" y="1928808"/>
            <a:ext cx="5643602" cy="1649256"/>
          </a:xfrm>
          <a:prstGeom prst="corner">
            <a:avLst>
              <a:gd name="adj1" fmla="val 47109"/>
              <a:gd name="adj2" fmla="val 46958"/>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ndParaRPr>
          </a:p>
        </p:txBody>
      </p:sp>
      <p:sp>
        <p:nvSpPr>
          <p:cNvPr id="85" name="文本框 84"/>
          <p:cNvSpPr txBox="1"/>
          <p:nvPr/>
        </p:nvSpPr>
        <p:spPr>
          <a:xfrm>
            <a:off x="1428728" y="2071684"/>
            <a:ext cx="3214710" cy="584775"/>
          </a:xfrm>
          <a:prstGeom prst="rect">
            <a:avLst/>
          </a:prstGeom>
          <a:noFill/>
        </p:spPr>
        <p:txBody>
          <a:bodyPr wrap="square" rtlCol="0">
            <a:spAutoFit/>
          </a:bodyPr>
          <a:lstStyle/>
          <a:p>
            <a:r>
              <a:rPr lang="en-US" altLang="zh-CN" sz="3200" b="1" dirty="0" err="1">
                <a:latin typeface="微软雅黑" charset="0"/>
                <a:ea typeface="微软雅黑" charset="0"/>
              </a:rPr>
              <a:t>MapReduce</a:t>
            </a:r>
            <a:endParaRPr lang="en-US" altLang="zh-CN" sz="3200" b="1" dirty="0">
              <a:latin typeface="微软雅黑" charset="0"/>
              <a:ea typeface="微软雅黑" charset="0"/>
            </a:endParaRPr>
          </a:p>
        </p:txBody>
      </p:sp>
      <p:pic>
        <p:nvPicPr>
          <p:cNvPr id="10241" name="Picture 1"/>
          <p:cNvPicPr>
            <a:picLocks noChangeAspect="1" noChangeArrowheads="1"/>
          </p:cNvPicPr>
          <p:nvPr/>
        </p:nvPicPr>
        <p:blipFill>
          <a:blip r:embed="rId3"/>
          <a:srcRect/>
          <a:stretch>
            <a:fillRect/>
          </a:stretch>
        </p:blipFill>
        <p:spPr bwMode="auto">
          <a:xfrm>
            <a:off x="4857752" y="1977132"/>
            <a:ext cx="2174876" cy="666056"/>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srcRect/>
          <a:stretch>
            <a:fillRect/>
          </a:stretch>
        </p:blipFill>
        <p:spPr bwMode="auto">
          <a:xfrm>
            <a:off x="2571736" y="1101745"/>
            <a:ext cx="526154" cy="720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5"/>
          <a:srcRect/>
          <a:stretch>
            <a:fillRect/>
          </a:stretch>
        </p:blipFill>
        <p:spPr bwMode="auto">
          <a:xfrm>
            <a:off x="607285" y="1142990"/>
            <a:ext cx="721716" cy="1357322"/>
          </a:xfrm>
          <a:prstGeom prst="rect">
            <a:avLst/>
          </a:prstGeom>
          <a:noFill/>
          <a:ln w="9525">
            <a:noFill/>
            <a:miter lim="800000"/>
            <a:headEnd/>
            <a:tailEnd/>
          </a:ln>
          <a:effectLst/>
        </p:spPr>
      </p:pic>
      <p:pic>
        <p:nvPicPr>
          <p:cNvPr id="10244" name="Picture 4"/>
          <p:cNvPicPr>
            <a:picLocks noChangeAspect="1" noChangeArrowheads="1"/>
          </p:cNvPicPr>
          <p:nvPr/>
        </p:nvPicPr>
        <p:blipFill>
          <a:blip r:embed="rId6"/>
          <a:srcRect/>
          <a:stretch>
            <a:fillRect/>
          </a:stretch>
        </p:blipFill>
        <p:spPr bwMode="auto">
          <a:xfrm>
            <a:off x="4143372" y="1107177"/>
            <a:ext cx="714791" cy="703262"/>
          </a:xfrm>
          <a:prstGeom prst="rect">
            <a:avLst/>
          </a:prstGeom>
          <a:noFill/>
          <a:ln w="9525">
            <a:noFill/>
            <a:miter lim="800000"/>
            <a:headEnd/>
            <a:tailEnd/>
          </a:ln>
          <a:effectLst/>
        </p:spPr>
      </p:pic>
      <p:pic>
        <p:nvPicPr>
          <p:cNvPr id="10245" name="Picture 5"/>
          <p:cNvPicPr>
            <a:picLocks noChangeAspect="1" noChangeArrowheads="1"/>
          </p:cNvPicPr>
          <p:nvPr/>
        </p:nvPicPr>
        <p:blipFill>
          <a:blip r:embed="rId7"/>
          <a:srcRect/>
          <a:stretch>
            <a:fillRect/>
          </a:stretch>
        </p:blipFill>
        <p:spPr bwMode="auto">
          <a:xfrm>
            <a:off x="6786578" y="3786196"/>
            <a:ext cx="1600200" cy="59690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8"/>
          <a:srcRect/>
          <a:stretch>
            <a:fillRect/>
          </a:stretch>
        </p:blipFill>
        <p:spPr bwMode="auto">
          <a:xfrm>
            <a:off x="5000628" y="2857502"/>
            <a:ext cx="1116294" cy="682626"/>
          </a:xfrm>
          <a:prstGeom prst="rect">
            <a:avLst/>
          </a:prstGeom>
          <a:noFill/>
          <a:ln w="9525">
            <a:noFill/>
            <a:miter lim="800000"/>
            <a:headEnd/>
            <a:tailEnd/>
          </a:ln>
          <a:effectLst/>
        </p:spPr>
      </p:pic>
      <p:pic>
        <p:nvPicPr>
          <p:cNvPr id="10249" name="Picture 9"/>
          <p:cNvPicPr>
            <a:picLocks noChangeAspect="1" noChangeArrowheads="1"/>
          </p:cNvPicPr>
          <p:nvPr/>
        </p:nvPicPr>
        <p:blipFill>
          <a:blip r:embed="rId9"/>
          <a:srcRect/>
          <a:stretch>
            <a:fillRect/>
          </a:stretch>
        </p:blipFill>
        <p:spPr bwMode="auto">
          <a:xfrm>
            <a:off x="5357818" y="1142990"/>
            <a:ext cx="1333496" cy="444499"/>
          </a:xfrm>
          <a:prstGeom prst="rect">
            <a:avLst/>
          </a:prstGeom>
          <a:noFill/>
          <a:ln w="9525">
            <a:noFill/>
            <a:miter lim="800000"/>
            <a:headEnd/>
            <a:tailEnd/>
          </a:ln>
          <a:effectLst/>
        </p:spPr>
      </p:pic>
      <p:sp>
        <p:nvSpPr>
          <p:cNvPr id="10251" name="AutoShape 11" descr="data:image/jpeg;base64,/9j/4AAQSkZJRgABAQAAAQABAAD/2wBDAAgGBgcGBQgHBwcJCQgKDBQNDAsLDBkSEw8UHRofHh0aHBwgJC4nICIsIxwcKDcpLDAxNDQ0Hyc5PTgyPC4zNDL/2wBDAQkJCQwLDBgNDRgyIRwhMjIyMjIyMjIyMjIyMjIyMjIyMjIyMjIyMjIyMjIyMjIyMjIyMjIyMjIyMjIyMjIyMjL/wAARCABcAS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c0Hx5eeDdauPDniMSS2dvKY4p8EvEuflP+0hGCO4Hr0r1yyvbXUbRLqzuI54JBlZI2yDXF/EfwOPE1gL6xQDVLZTtH/PZOuw+/p+XfjxPSdd1nw3eO2n3U1rKDiSPsSOzKeD+Ir6qOX0M2pe2oPlqL4l0v38r/wBanmOvPCy5J6x6H1PRXjuk/GuZFVNX0tZPWW1faf8Avlv8RXV2nxY8J3QHmXc9qT2mgb/2XIryK2TY6i9abfpr+R1QxdGe0jt6K5uPx94UlGV1y1H+8Sv8xTm8d+FlUk65Z4Ho+a5fqeI29nL7ma+1p/zL7zoqK5OX4meEIc7tYRj6JDI38lrOn+L/AIWhzsa8n/65wYz/AN9EVpHLcZLalL7mS8RSW8l953tFeXz/ABr03di00e9mPYSMqZ/LdUX/AAtHxFef8g/wbcNnpxJJ/JB710LJcbvKFvVpfqR9co9Hf5M9VoryoeLviVc/6nwtDGP9u3cH/wAecUf2l8WpsBNKt4++cRD/ANCej+yKi+KpBeskL61HpF/ceq0V5V/aHxbhPz6Zbvn/AK4nH5PSHxj8SLL/AI+vCyTL1Pl20hP/AI6x/lR/ZFR/DUg/SSD61HrFr5Hq1FeWw/GMW0oi1nw9dWjd9jZP/fLBf511mkfEDw1rTKlvqUcUx/5ZXH7tvoM8E/Qmsa2V4uiuacHbutV+Fy4YmlN2UjpqKRmVULswCgZJJ4ArzjxH8TGku/7H8JW51DUHO3z0Xcin/ZH8WPX7o96xwuEq4mXLTXq+i9WXUqxpq8j0XzY/O8rzF8zbu2Z5x0zj0p9eP/8ACtfFXlf27/bh/wCEiz5nl7z0/u789e2Mbe3Stjw58TGju/7H8W250/UEO3z3XajH/aH8OfX7p9q7KmWXi5YaaqW3S3Xouq80YxxNnaouW+x6RRSKysgdWBUjIIPBFc1rHxA8NaKzJcalHLMP+WVv+8b6HHAP1Irz6VCrWly04tvyR0SnGCvJ2Omory2b4x/apjFovh66u27b2wf++VDfzqP/AITD4kXgza+FkhU9PMt3B/8AHmH8q9BZNilrUtH1kl+pz/W6X2bv0TPVqK8q/tD4tzH5NMt0x/1xGfzej+0vizDkPpVvJ3ziI/8AoL0f2TL/AJ+0/wDwJB9aX8svuPVaK8qPi74lW3+u8LQyD/Yt3J/8dc0f8LR8RWf/ACEPBtwuOvEkf80PtR/Y2JfwOMvSS/zD63TW918meq0V5fB8a9N3Yu9HvYT3EbK+Pz21p2/xf8LTY3teQf8AXSDP/oJNRPKMdDek/lr+RSxVF/aO9ork4viZ4Qmxt1hFPo8Mi/zWrS+O/CzKCNcs8H1fFc7wOKjvTl9zNFWpvaS+86Kiubk8feFIhltctT/ukt/IVmXfxY8J2oPl3c90R2hgb/2bApwwGKm7Rpy+5idekt5L7zt6r3t9a6davdXtxHBAgy0kjYAryXVvjXM6smj6WsfpLdPuP/fK/wCJrzrVtd1jxJeI2oXc11KWxHH2BPZVHA/AV6+E4cxNR3r+4vvZyVcwpx0hqz0TXfHl74y1q38OeHBLFZ3EojlnwQ8q/wAR/wBlAMk9yPTpRXUfDjwOPDNgb6+QHVLlRuH/ADxTrsHv6/l25KjE5lHCz9jgdILrvd9yqeHdRc9bd/gd3Xl/xS8GmaE+I9JiKXkHzXSxjBdf7/1Hf2+leoUEZGDXlYPFzwlZVYfNd12OmtSjVg4s+X7V9J1NlW5lOlXo+7cxoTC5/wBpRyh91yP9kda6IW2qaRAs2p+GNO1zTiMreWqA7h6+ZF/NhmtT4hfDpdJaXXtIiRrFTvuLQ5/d5PJXH8PqO306YXh1Z2lEvhPXWsL8/e0+6lC+Yf8AYYjZJ9GAP1619x9YpYmiq1J+71Tvo+11rH11R43s5U58klr+fyej/M1rDUfhZfgC80W60+Q9SZZXUfQqx/8AQa6aw8NfC29/495rOVm6I9+6t+RYGuZ1XXpkR7Xxv4OTzJBs+328Qil+obBVj9CBXA402HUeTcXNiT/CRFLj8QwB/Me9YxwVSum41Jx7WnzJ+j/zsW60YPWMX8rM+hLb4feDgoeDSLeRexMjOP1Y1qQeFPD1tjydD05SP4vsyE/mRmvF9M8O+DdTCvZ+Lp9NlPWO9iCsv/AshT+BroI/h/eKm6x+IIZegKyFR+khrx6+Fs+WpiZJ/wB6M/8AgnXCrdXjTXyaPWobaC3XbBDHEPRFC/yqWvDdc0nxDoVhJcRfEBZzEM/ZxqTI7eu0FuT7VyaeNvE6Eka9fn/emJ/nSpcPzxEeelVTXo0EscqbtKLX3H09RXzdD8SvF0B+XWXYejxRt/Na3bD4za7bsBe2lndx98AxsfxBI/SpqcNYyKvFp/P/ADSHHMaL3uj3SiuM8N/EzQvEMqWzO1jePwIrgjDH0Vuh/HB9q7IkKpZiAAMkntXiV8NVw8+SrFpnZCpGavF3GT28F1EYriGOaM9UkUMD+Brzfx34W8C6fYNdXi/2bcuD5S2fDSH0Ef3ce/H1qbxJ8TALv+x/CsB1HUXOwSou5FP+yB94+/Qe9ZMHhKx0dT4k+IWpC5u3O5bVm3gnsuB98/7I+Ue4r2MDhq2GcatWbhfaK+KXy7epyVqkKl4xSfdvZHO+FPDfinxTYfYk1C6tvD5fl5mO1gOyLnn6dM+9b994q8N/D60k0zwtbx3mpEbZrtzuAP8AtMPvH/ZGAKy9W8W+IPHJm0/QrV7LSIUJl2naBGB1kYcAYH3R+tcHpFg2qazZWC5zczpFkdgSATX0UcNLEuU8W1GK15F+cmt2cDqKnZUtW9Lv9DWvdb8Uabr8WrXl5cw6jLGsqMx6xnoNvQL/ALOMe1d3ZeKvDfxBtI9M8UW8dnqQG2G7Q7QT/ssfu/7pyDXPfF5Fj8aqiABVtIwAOw5rgyCOoxW8MLSxuHp1rckraOOjX/A8iHVlRqShuut+p3vivw34p8LWH2J9Qurnw+H4eFjtUHs654+nTPvXZeBPC3gXULBbmzX+0rlQPNW85aM+hj+7j35+tcP4S+JOoaCi2OoqdQ0ojYYnOXjX/ZJ6j/ZPH0rqJ/CVlrCjxL8PdRFtdodzWytsAPdcH7h/2T8p9hXm4xV4Q9jXlyX2nHSL/wAVtU/wOijyOXPBX8nuvQ9Ygt4LWIRW8McMY6JGoUD8BUlec+G/iYDd/wBj+KoDp2oodhlddqMf9oH7p9+h9q9FBDKGUggjII718nisLWw8+Wqt+vR+afU9SlVhUV4i0VxniT4maF4ele2V2vrxODFARhT6M3Qfhk+1efX/AMZtduGIsrSztI+2QZGH4kgfpXZhslxmIXNGNl3en/BMamMo03ZvU90or5um+JXi6c/NrLqPRIo1/ktUn8beJ3IJ16/H+7MR/KvRjwviftTj+P8AkYPMqfRM+mZraC4XbPDHKPR1DfzrNn8KeHrnPnaHpzE/xfZkB/MDNeSaHpPiHXbCO4l+ICwGUZ+znUmd19NwDcH2rTk+H94ybr74ghV6EtIWH6yCuf8As+FCXK8RZrspfoae3c1f2d/mjtLn4feDipefSLeNe5EjIP0YVz9/4a+Ftl/x8TWcTL1RL92b8gxNcXqfh3wbpgZ7zxdPqUo6R2UQZm/4FkqPxNcfjTZtR4NxbWIP8REsuPwCgn8h716+Ey+rUXN9YqW9JL7rvX7jkq14x09nG/yZ31/qPwssARZ6LdahIOhEsqKfqWYf+g1SNtqmrwNNpnhjTtD04DLXl0gG0evmS/zUZq7pWvTOiWvgjwcnmRjZ9uuIhLKfctgKp+pIrJ8RLOspl8Wa61/fj7un2sobyz/tMBsj+ign6da6KUJRnyXd/wC9Jyl/4CnZerehnJpq/TyVl9+5jXb6TpjMtrKdVvT965lQiFD/ALKnlz7tgf7J616h8LfBphhHiPVoi95P81qsgyUX+/8AU9vb61jfDz4drqrRa9q8SLYsd9vaDOJMHgtn+H0Hfvx19pAwMCvNzrNIxi8LRld/af6f520/E6MHhm37Sa9F+oUUUV8oeoFFFFAEc8MVzbyQTIHikUo6N0ZSMEGvnrxn4FuPCupGbZLNo8j/ALudBkx5/hb3H6+3b6JpksUc8TxTRpJG42sjqCGHoQetelluZVMDNuOsXuv66nPiMPGtGz3R4foeqeLrWyJ0S+g8Qaeq/PayjzJEHo0bEOP+Akr9aiudf8I3sph8Q+DptNuv4nsjsIPrsO39c1T8deD7zwhrRv7Aypp0sm6CaIkGEn+AkdCO3qPxrT0zWfGl3YAwCw8S2aj5o5UWZ09mU4kz9Qa+qcKU4LEUmrS6puD+bXut+qR5l5J+zlfTyuv8ziYzpNpq0qNDJqVgT8rqzQyBeue4BHfII4/GujtbH4b3YDSatrViT1SaNXwfqiGqOv6lcxajaX9v4dfw/e2/3jEhjRjng7CoweSO+RxV608WpqpKXfgvTdSnVdzvawNG5Hq2wH867K3tZwU48y72lG/4+791jGHKm4u33P8A4c17fR/hVb/PNr15cY6q4cA/gsYNZfjAeAZdLQ+GpZIryJvu7JSsq98l+h7g1It5ZMxMXwzcv15knYflircMevT4Wx+G2nw+hubFyfzcgVxxUqdRVJTnp/NOCXzSNnaUeVJfJO55rRWnr2lajpGqyQ6nZrZ3En74RJt2hWJxjaSAOox2xVK0tLi+uo7a0gknnkOEjjUsxP0r341Iyhzp6d+n3nC4tO3Uhr0nQLTxp470i302W+kg0WL5XuZBgyjPT1kx+Xqc1d0j4f6R4YsV1nxrdRDHMdkGyCfQ45c+w49ciq+oeKfEXj66Oi+GbN7PTVAVgny/J0+dhwq4/hH05rxMTjFiX/s6Vo/bl8MfTu/wOynS9n/Ebu/srd+poXfiXw18O7WTTfDNul9qpG2W5Y7gD/tMOv8AurgfjVfRfAOueMb5da8WXU8UL8rE3Ejr6AdI1/X2715/pFy/h/xXaT3CYayux5qkZxtbDD+dfUoIYAggg8givMzOpLLVH2OsprWb1foux04aKxDfPsunQ4rxstl4V+G99a6dBHbRyILeNEGMlzhsnqTt3cnmvM/hLp327xxFOy5SzheY+mcbR/6Fn8K6n426lttdL0tW++7XDj6Dav8ANvyqX4J6b5el6nqbLzNKsKE+ijJ/Vh+VFCTw+TVKsn71Rv8AHT/NhNKeLjFbR/4c5X4wf8jx/wBusf8ANq6jT/A9p4t+F+kugWHU4on8mfHX52+RvUfy/MHl/jB/yPH/AG6x/wA2r1T4b/8AJPtI/wCub/8AobVeMr1KGWYepTdmmvyZNKEZ4mpGW2v5nz7H5+hau8N7Zq7ROY7i1mHDDuD/AEI6cEV3DeFtT0q3g8WeB7ueaykTeYhzLGM8oy9HAIwfp0PWtz4y+HImtIPEECBZkYQXGP4lP3WPuDx+I9Kh+CerSE6lpDsTGoFxGP7vO1vz+WuutjpVsCsbSW2kovVPo1+qfYyhRUK3sZfJi2niXw18RLWPTfEsCWOqgbYrlTtBP+yx6f7rZH41k6/aeNPAmkXGmxX0k+iy/KlzGMmIZ6esefy9Dmu98X/DbTPEoe6tttlqR581F+SQ/wC2P6jn61xGn+KvEXgG5Gi+J7N7zTWBVd/zfJ0+Rjwy4/hP6Vx4SrTqq+FSaWrpy/ODZtVjKL/e6f3l+p5hRXq2r/D/AEjxPYtrXgq5iOeXsicAH0GeUPsePTAry+7tLixupLa7gkgnjOHjkUqwP0r6TCY2liU+TSS3T0a9UefVoyp77d+hDXd+Dx4Bi0tz4llklvJW+7slCxL2wU6nuTXL6DpWo6vqscOmWa3lxH++MT7dpVSM53EAjoMd81280evQZW++G2nzeptrFwfzQkVz5hUjJex5rPfSSjL8S6EWvftf1TaJbjR/hVcfPDr15b56Kgcgfg0ZNZF1Y/De0BaPVtaviOiQxqmT9XQVO15ZKwMvwzcP14knUflioLvxamlEJaeC9N02dl3I91AZHA/vLvA/OuKlTrXtGU36yh+l2bSlDdqP3M5yQ6Td6tEghk03TwfnZmaaQr1z2BJ7YAHP4119t4g8I2Uoh8PeDptSuv4XvTvJPrsG79MViaBqNzLqN3f3Hh1/EF7cdDKhkRTnk7ApyeAO2BxXRanrPjS0sCZxY+GrNh8scSLC7+yqMyZ+gFbYpOU1Sf4zsn8l7z+ZFLROS/L+khuuar4vurIHXL6Hw/p7L8lrENkjj0WNSXP/AAIhfpWT4L8Cz+KtSE2yWLR43/eTvwZMfwr7n9PfvL4F8H3ni/Whf35lfTopN080pJMxH8AJ6k9/QfhX0DFFHBEkUMaRxoNqoigBR6ADpXl4/MVl8Xh6Fud72VkvzbfqzpoYf279pO9vPr/wBIIYra3jghQJFGoREXoqgYAFSUUV8e3fVnrBRRRQAUUUUAFFFFAEdxbw3du9vcRJNDINrxyKGVh6EGvHvH/w+TQYF1zw2tzEI2Jnijcnyh2dT1AHOeT1HQA17LQRkYNduBx9XB1FKD06rozGtQjVjZ79z590XxP4rmtwLbxdao/QxX0yhvzlXafzNQ3mi+Jk1CfXRf2CXSqZWmtL2JC2BztVCMkjsBz+Net6r8NfC+rStK+n/Z5WOS9s5jz/AMB+7+lYzfBfw3kn7Zqij082PA/8cr6OnnOCTcorlvv7ifyumvxPPlhK1rPX5nJeHvFHxA19Wh03WLaSVTjy5hCsgGOoDLkj35qzrw8eabZfatd8VQWKN92OOXbI59FWNefzA96wvFGj+GLW8i0vwvJqOo6oZACyOrxg+gwuWP04Hr2rpNN8DWWjWia5491DdsUCO0eQv05Ck9WP+yvH15rpqvDQ5aqioqW0eRc79P8AhjOKqSvFtu3Xm0OV8O+D9f8AHF2LmSWb7KDte+umLcei5OWPXjp6kV2F34h8MfDe2k0/w9Al/q5G2W5c7gp/2mH/AKCv481n6h4t1/xzc/2H4Vsns9OUbSI8KdnT52HCL7D6c9K5Lxh4bi8K39tpv2n7Rd+QJbh1GEVmJwqjrwBnJ657VqoSxdVUsU+Vbqmu3eTX5E3VKLlSV/7z/Q1/DFlN8SPFzjXtTmJSIy7V6soIGxeyjnsP8a930zSrHRrFLPTraO3gToqDqfUnqT7mvnDwNqn9j+NNMumbEZlEUh7bX+Uk/TOfwr6brxuJFUp1YU07U7aLojry/llFyfxdz50+J+lf2X45vGVcRXYFyn/Avvf+PBq9m8A6r/a/gnTbhm3Sxx+RJ67k+Xn6gA/jXIfGvSvN0zT9VReYJDBIR/dYZGfoVP8A31VX4Ma0kNlq2nTvtSHF2uey4w5/RfzrfFf7Zk8Kq+KGn6f5Mil+6xco9H/w5yvxU1H+0PHd0gbKWiJbr+Ayf1Y17F8PtN/svwNpcJXDyRee/rlzu5/AgfhXz6gm8SeKQDnzdRvOfYu//wBevqaONIokjjUKiKFUDsBSz5+wwtDCLpv8lb9WPA+/VnVPA/jB/wAjx/26x/zatrwx8U9J8P8AhOx0ySyvZrm3RgxUKEOWJ4O7Pf0rF+MH/I8f9usf82rg3jePbvVl3DcuR1HqK9jDYKji8vowrbJJ/gclStOlXnKB2fjL4j33iu1FitqlnYhw5QNvZyOmW449gK7H4NeH7i1hu9buI2jS4QQ2+4YLLnLN9MgAfQ0/4feCPCep6Pbavslvp+ksVwwKxSDqNoAyO/OcgivUlVUUKoCqBgADAArwszzGhSoywOFhyq+t/wCr/NnbhsPOU1XqO/YWvJPiL8Q9NkWfQrSwt9R2krLNOCY0Yf3MEEsPUEY967L4h63JoXg28uIHKXE2IImHUFupHuF3H8K8T8CeFf8AhLPEItZWZLSFfNuGXqVzgKPck/zqMlwVH2csbiPhht6rr/l5jxlafMqNPdmPpGtahoN8t5pty8Ew67ejD0YdCPrXqFp4h8MfEi1j0/xDAlhq4G2K4Q7Qx/2WP/oLfhzXZXfw48LXWnGzXSooMLhZoiRIp9d3U/jmvn7XdIm0HW7vS7ghpLeTbuAxuHUH8QQfxr2aNfCZtJuneFSOz62/Vd0zknCrhV72sX0N/wAReD9f8D3ZuY5ZvspO1L61Yrx6Ng5U9OOnoTXR6CPHmpWX2rQvFUF8i/ejkl3SIfRlkXj8yPeqnh/x3rPhm3trHxFZyXukXUIaLzQGbyyP4SeGGD909OnHStLUvAtlrNm+u+AtQ2+YpElokhTryVB6qf8AZbj6cVNetNJQxaj5T5VKL9ez+dhwgt6V/S9mvTuZ/iHxR8QNAVYdS1i2jlY48uEQtIRjqQq5A9+KyrPRvEzahBrv2/T3umXzVmu72FyuRxuVycEA9xx+FL4X0fwvdXcml+KJNQ07UxIVDO6pGfY5XKn68H17V6CvwX8N5B+2aow9DLHg/wDjlKti8Lgl7NpRb3ahpJeVnt82EKVSt7yd167fgcHrXibxXDbkXPi61d+gisZlLfnEu0fnW74A+Hya9A2ueJFuZRIwMEcjkeaO7sepB4xyOncYruNK+GvhfSZVlTT/ALRKpyHuXMmP+A/d/SutAwMCvJxecwVL2WDjy33dlH7kv8zqpYOTlzVXfy3I7e3htLdLe3iSGGMbUjjUKqj0AFSUUV86227s9AKKKKQBRRRQAUUUUAFFFFABRRXn3ij4mW9lcf2X4ei/tPVHOwGMFkRvTj759hx79q6MNhauJnyUlf8AJerM6lWNNXkzrdc8Q6Z4csTd6lcrEn8CdXkPoo715pLqPin4nzvb6ajaXoG7bJK3/LQe5H3j/sjj1PenQeEEiz4m+I2phmPK2rv+IU46/wC4v+IqhqPjDXfGdwNB8I2L2dgo2nygEbZ/tEcIvsPzPSvoMHg4UruhaUlvN/BH07vzOGrVlLSeifRbv17Ghc674X+GttJY6FCmo60Rtlnc5Cn/AGmH/oK/ic1T0jwR4g8dXy6z4pupoLVuURhh2X0ReiL74/A9a6zwf8MdO8PeXeX+y+1IchmH7uI/7IPU+5/DFd5XPiM0p0G1hXzTe83v8uyNIYaU7e10X8q/UpaVpFholilnp1rHbwL/AAqOSfUnqT7mvm3xdqLa34x1K7QlxJcFIsd1X5V/QCvofxXqn9jeFdSvw214oG8s/wC2flX9SK+XY5HikWSN2R1IZWU4II6EGvQ4ZpSm6mIlq9r/AIv9DnzGSSjTRreJtDl8N6/PpsjEmIIwf1yoOR+Jx+FfR/hrVBrXhrTtRzlp4FL/AO+OG/UGvmC8v7zUZ/Pvrue6mxt8yeQu2PTJr2r4M6r9p8OXWms2Xs5tyj0R+R/48G/Ot+IMNOWChUnrKFrv10f42IwFRKs4rZnWeNNK/tnwfqdkq7pGhLxj1dfmA/EjH41836ZqtxpMtw9ucfaLaS2f3V1wf6H8K+rq+XPFulf2L4r1KwC7UjmJjH+w3zL+hFc3DNZTjUw09t/0f6GmYwacai9De+FGnfb/AB1bysuUtI3nP1xtH6sD+FfQteUfBLTdljqmpsv+skWBD/ujc3/oS/lXq9ebxDX9rjnHpFJfr+p0YCHLRT7ngPxg/wCR4/7dY/5tWzL4P/4SH4TaRf2cedSs4pCoA5lj8xiV9z3H4jvWN8YP+R4/7dY/5tXqnw3/AOSfaR/1zf8A9DavVxOJnhstw1WnumvyZzU6camIqRl1v+aPG/h94tbwtrw89j/Z1yQlwv8Ad9H+o/lmvo1HWRFdGDKwyGByCPWvCPip4P8A7F1T+17KPFheOd6qOIpepH0PJH4+1dL8JPGH2u2Hh2+k/fwqTaMx++g6p9R29vpWOb4aGNw6zDD/APby/rquvkVhKkqNR0J/I0PjLC8vguF1BIivUdvYbXH8yK5n4JXUMeq6rasQJpYUdM9wpIP/AKEK9Y13SINe0O70y4OI7iPbuxna3UN+BAP4V83Sxax4K8SYO62v7R8qw5DD1HqpFPKeXGZfUwV7S3X4P89wxV6VeNa2h9RV85fE+6hu/H+omEgiPZExHdlUA/kePwrZu/jNrlxp5ghs7S3uGXabhcnHuqnofrmuc8H+F7zxfr6xkSG1V/Mu7g9lzkjP949vz7VvlOXVMuc8Timkkrf1+hGKxEcQlTp6ntfh3QrPVPh1pOn6rapPE1qjbXHK5GQQeoOD1FcHq/gjxB4Fvm1nwvdTT2q8ugGXVfR16Ovv+gxmvZo40ijWONQqIAqqOgA7U6vn6GaVqNSUlrGTbcXs7ndPDQnFLqup5Hba74X+JVtHY67Cmna0BtinQ4DH/ZY/+gt+HNMi1HxT8MJ0t9SRtU0DdtjlX/lmPYn7p/2Tx6HvXR+MPhjp3iHzLyw2WOpHkso/dyn/AGgOh9x+Oa4/TvGGueDLg6F4usZLywYbR5oDts6fKTw6+x/MdK9mhKliabjhlzR605PVecGck1KnK9TR/wAy/VHrGh+IdM8R2Iu9NuVlT+NOjxn0Ydq1K8in8HpLjxN8OdT2t1a1V/xKjPT/AHG/wFbnhf4mW97cf2X4hi/szVEOwmQFUdvTn7h9jx79q8nEZbdOphW5Jbp/FH1X6o6oYizUamj79Geg0UUV5J1BRRRQAUUUUAFFFFABWdrOuad4fsWvNSuUgiHCg8s59FHUmmeI9Rm0jw7f6hbqjTW8JdA4JUn3wRXzPqut6hreom+1K4a4mzxv+6B6AdAPYV7OUZV9ek5SlaMd+5yYrFexSSWrPTLnWPFHxNuZLPRo307Qwdskz8bx/tEdT/sr+J710KaNB8P9M2+H9CudV1aVMG4MeR+Ldh/sr+PrXmNv8TfFNpbpb295BDDGNqRx2saqo9AAtSf8LV8X/wDQRj/8Bo//AImvcqZdinanTUVTX2bvX/E7XZxRxFL4pXcu+mnpqGt6J478Q3xu9T0y/mk6KPLwqD0UdAKv6UvxK0OzFppthc20A52pYxZJ9SSuSfc1Q/4Wr4v/AOgjH/4DR/8AxNH/AAtXxf8A9BGP/wABo/8A4muyVPGSgqcqdNxXTW33WMlKipcylK/yN3+1/i1/zyvf/AKH/wCIo/tf4tf88r3/AMAof/iKwv8Ahavi/wD6CMf/AIDR/wDxNH/C1fF//QRj/wDAaP8A+JrH6nX/AOfNH7n/AJFe1h/PP+vmX9WHxM12wax1K0vZrZmDMn2WNMkcjlVBrO0jQPHOg3bXWm6RdwzMhjLNbK/ykg4wwI7Cnf8AC1fF/wD0EY//AAGj/wDiaP8Ahavi/wD6CMf/AIDR/wDxNbRp4yMHTjTpqL6a2+6xLlRb5nKV/kWdXs/iJrtmLTUdNuZoQ4cKLONCGGRnKqD3NQaJo/j7w5PLPpOm3tvJKuxz5CvkZz0YEU3/AIWr4v8A+gjH/wCA0f8A8TR/wtXxf/0EY/8AwGj/APiaFTxqh7NU6fK+mtvusHNR5ubmlf5G7/a/xa/55Xv/AIBQ/wDxFc9q/h7xxr1+b7UtJvJ7kqFL+QqZA6cKAKk/4Wr4v/6CMf8A4DR//E0f8LV8X/8AQRj/APAaP/4mppUcXSlzU6VJPyuv0CU6UlaUpP8Ar1L2kL8S9BsBY6bZXkFsGLBPskbcnqcspNX/AO1/i1/zyvf/AACh/wDiKwv+Fq+L/wDoIx/+A0f/AMTR/wALV8X/APQRj/8AAaP/AOJqZYbEzk5So0m35P8AyGqlNKynL+vmM1jQPHOv3323U9KvZ7jYE3+Qq8DoMKAO9aumy/E/SNPhsLG1vYraEEIn2SNsZJPUqT1JrN/4Wr4v/wCgjH/4DR//ABNH/C1fF/8A0EY//AaP/wCJq5U8ZOCpyp0nFbLWy+VhKVJPmUpX+Rp6jL8T9WsJbG/tLue2mGHjayiGe/ULkfUVgWnhDxhYXkN3a6PfRTwuHjdY+VI6Vc/4Wr4v/wCgjH/4DR//ABNH/C1fF/8A0EY//AaP/wCJqqcMbTi4U6dNJ9FdfoKToyd5Sk38jd/tf4tf88r3/wAAof8A4is3WLb4i6/AIdU0y4uVX7paxiDL9GCgj8DVT/havi//AKCMf/gNH/8AE0f8LV8X/wDQRj/8Bo//AImsoYfEwlzQpUk/JP8AyKdSnJWcpf18zN/4QXxT/wBAK9/7910thN8TtLtFtbCxuLeBeiR2EIH1+5yfesz/AIWr4v8A+gjH/wCA0f8A8TR/wtXxf/0EY/8AwGj/APia1qxx1ZWqQpyXnd/oTF0YaxlJfcbv9r/Fr/nle/8AgFD/APEUf2v8Wv8Anle/+AUP/wARWF/wtXxf/wBBGP8A8Bo//iaP+Fq+L/8AoIx/+A0f/wATWH1Ov/z5o/c/8i/aw/nn/XzN3+1/i1/zyvf/AACh/wDiKo6qvxK1yzNpqVhc3MB52vYxZB9QQuQfcVQ/4Wr4v/6CMf8A4DR//E0f8LV8X/8AQRj/APAaP/4mqjhsTBqUaNJNeT/yE6lNqznL+vmGiaJ478PXwu9N0y/hk6Mvl5Vx6MOhFelPo0HxA0zb4g0K50rVokwLgR4H4N3H+y34etea/wDC1fF//QRj/wDAaP8A+Jo/4Wr4v/6CMf8A4DR//E1nisLjq8lUShGa2knK/wCWq9SqdWjBcurXZ2OpttY8UfDK5js9ZjfUdDJ2xzJzsH+yT0P+y34eten6NrmneILFbzTblJ4jwwHDIfRh1BrwO4+Jvii7t3t7m8gmhkG145LWNlYehBWsDStb1DRNRF9ptw1vNnnZ90j0I6EexrKvkk8VBzqcsandXs/VWVn5ouGMVJ2jdx890fU11DJcWzxRXMts7YxLEFLLz23Kw9uQetcPPqusWHhXQdXOr3E7XTQ3N2skUOPJWCSaVECoOWCEDJ6gcjk11XhzUZtX8O2GoXCos1xCHcICFB9sk1eW0tkjt40t4lS3x5ChABFhSo2jt8pI47EivlqVWNFuM4p69l59beh6UoueqdjnPC+t3ms65rTyTxSacPLaxWIhgEEk0TNuAGdzQlupwCMGiujgtLa2x5FvFFiNYh5aBcIudq8dhk4HbJorKvOE6jlBWWmnorFQi4xs3d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252" name="Picture 12"/>
          <p:cNvPicPr>
            <a:picLocks noChangeAspect="1" noChangeArrowheads="1"/>
          </p:cNvPicPr>
          <p:nvPr/>
        </p:nvPicPr>
        <p:blipFill>
          <a:blip r:embed="rId10" cstate="print"/>
          <a:srcRect/>
          <a:stretch>
            <a:fillRect/>
          </a:stretch>
        </p:blipFill>
        <p:spPr bwMode="auto">
          <a:xfrm>
            <a:off x="7200147" y="2143122"/>
            <a:ext cx="1149219" cy="35719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Hadoop</a:t>
            </a:r>
            <a:r>
              <a:rPr lang="en-US" altLang="zh-CN" dirty="0"/>
              <a:t>  </a:t>
            </a:r>
            <a:r>
              <a:rPr lang="zh-CN" altLang="en-US" dirty="0"/>
              <a:t>并行计算模式</a:t>
            </a:r>
          </a:p>
        </p:txBody>
      </p:sp>
      <p:sp>
        <p:nvSpPr>
          <p:cNvPr id="3" name="灯片编号占位符 2"/>
          <p:cNvSpPr>
            <a:spLocks noGrp="1"/>
          </p:cNvSpPr>
          <p:nvPr>
            <p:ph type="sldNum" sz="quarter" idx="4"/>
          </p:nvPr>
        </p:nvSpPr>
        <p:spPr/>
        <p:txBody>
          <a:bodyPr/>
          <a:lstStyle/>
          <a:p>
            <a:fld id="{763DDF4F-E27A-47D0-855E-39ECD34A9291}" type="slidenum">
              <a:rPr lang="zh-CN" altLang="en-US" smtClean="0"/>
              <a:pPr/>
              <a:t>11</a:t>
            </a:fld>
            <a:endParaRPr lang="zh-CN" altLang="en-US"/>
          </a:p>
        </p:txBody>
      </p:sp>
      <p:sp>
        <p:nvSpPr>
          <p:cNvPr id="6" name="矩形 5"/>
          <p:cNvSpPr/>
          <p:nvPr/>
        </p:nvSpPr>
        <p:spPr>
          <a:xfrm>
            <a:off x="571472" y="1000114"/>
            <a:ext cx="8001056" cy="1071570"/>
          </a:xfrm>
          <a:prstGeom prst="rect">
            <a:avLst/>
          </a:prstGeom>
          <a:no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1472" y="1000114"/>
            <a:ext cx="4500594" cy="428628"/>
          </a:xfrm>
          <a:prstGeom prst="rect">
            <a:avLst/>
          </a:prstGeom>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latin typeface="微软雅黑" pitchFamily="34" charset="-122"/>
                <a:ea typeface="微软雅黑" pitchFamily="34" charset="-122"/>
              </a:rPr>
              <a:t>HDFS-</a:t>
            </a:r>
            <a:r>
              <a:rPr lang="en-US" altLang="zh-CN" sz="1600" dirty="0" err="1">
                <a:latin typeface="微软雅黑" pitchFamily="34" charset="-122"/>
                <a:ea typeface="微软雅黑" pitchFamily="34" charset="-122"/>
              </a:rPr>
              <a:t>Hadoop</a:t>
            </a:r>
            <a:r>
              <a:rPr lang="en-US" altLang="zh-CN" sz="1600" dirty="0">
                <a:latin typeface="微软雅黑" pitchFamily="34" charset="-122"/>
                <a:ea typeface="微软雅黑" pitchFamily="34" charset="-122"/>
              </a:rPr>
              <a:t> Distributed  File  System</a:t>
            </a:r>
            <a:endParaRPr lang="zh-CN" altLang="en-US" sz="1600" dirty="0">
              <a:latin typeface="微软雅黑" pitchFamily="34" charset="-122"/>
              <a:ea typeface="微软雅黑" pitchFamily="34" charset="-122"/>
            </a:endParaRPr>
          </a:p>
        </p:txBody>
      </p:sp>
      <p:sp>
        <p:nvSpPr>
          <p:cNvPr id="8" name="TextBox 7"/>
          <p:cNvSpPr txBox="1"/>
          <p:nvPr/>
        </p:nvSpPr>
        <p:spPr>
          <a:xfrm>
            <a:off x="785786" y="1538581"/>
            <a:ext cx="7715304" cy="461665"/>
          </a:xfrm>
          <a:prstGeom prst="rect">
            <a:avLst/>
          </a:prstGeom>
          <a:noFill/>
        </p:spPr>
        <p:txBody>
          <a:bodyPr wrap="square" rtlCol="0">
            <a:spAutoFit/>
          </a:bodyPr>
          <a:lstStyle/>
          <a:p>
            <a:r>
              <a:rPr lang="en-US" altLang="zh-CN" sz="1200" dirty="0">
                <a:latin typeface="微软雅黑" pitchFamily="34" charset="-122"/>
                <a:ea typeface="微软雅黑" pitchFamily="34" charset="-122"/>
              </a:rPr>
              <a:t>HDFS-</a:t>
            </a:r>
            <a:r>
              <a:rPr lang="zh-CN" altLang="en-US" sz="1200" dirty="0">
                <a:latin typeface="微软雅黑" pitchFamily="34" charset="-122"/>
                <a:ea typeface="微软雅黑" pitchFamily="34" charset="-122"/>
              </a:rPr>
              <a:t>为了做到可靠性</a:t>
            </a:r>
            <a:r>
              <a:rPr lang="en-US" altLang="zh-CN" sz="1200" dirty="0">
                <a:latin typeface="微软雅黑" pitchFamily="34" charset="-122"/>
                <a:ea typeface="微软雅黑" pitchFamily="34" charset="-122"/>
              </a:rPr>
              <a:t>(reliability)</a:t>
            </a:r>
            <a:r>
              <a:rPr lang="zh-CN" altLang="en-US" sz="1200" dirty="0">
                <a:latin typeface="微软雅黑" pitchFamily="34" charset="-122"/>
                <a:ea typeface="微软雅黑" pitchFamily="34" charset="-122"/>
              </a:rPr>
              <a:t>创建了多份数据块</a:t>
            </a:r>
            <a:r>
              <a:rPr lang="en-US" altLang="zh-CN" sz="1200" dirty="0">
                <a:latin typeface="微软雅黑" pitchFamily="34" charset="-122"/>
                <a:ea typeface="微软雅黑" pitchFamily="34" charset="-122"/>
              </a:rPr>
              <a:t>(data blocks)</a:t>
            </a:r>
            <a:r>
              <a:rPr lang="zh-CN" altLang="en-US" sz="1200" dirty="0">
                <a:latin typeface="微软雅黑" pitchFamily="34" charset="-122"/>
                <a:ea typeface="微软雅黑" pitchFamily="34" charset="-122"/>
              </a:rPr>
              <a:t>的复制</a:t>
            </a:r>
            <a:r>
              <a:rPr lang="en-US" altLang="zh-CN" sz="1200" dirty="0">
                <a:latin typeface="微软雅黑" pitchFamily="34" charset="-122"/>
                <a:ea typeface="微软雅黑" pitchFamily="34" charset="-122"/>
              </a:rPr>
              <a:t>(replicas)</a:t>
            </a:r>
            <a:r>
              <a:rPr lang="zh-CN" altLang="en-US" sz="1200" dirty="0">
                <a:latin typeface="微软雅黑" pitchFamily="34" charset="-122"/>
                <a:ea typeface="微软雅黑" pitchFamily="34" charset="-122"/>
              </a:rPr>
              <a:t>，并将它们放置在服务器群的计算节点中</a:t>
            </a:r>
            <a:r>
              <a:rPr lang="en-US" altLang="zh-CN" sz="1200" dirty="0">
                <a:latin typeface="微软雅黑" pitchFamily="34" charset="-122"/>
                <a:ea typeface="微软雅黑" pitchFamily="34" charset="-122"/>
              </a:rPr>
              <a:t>(compute nodes)</a:t>
            </a:r>
            <a:r>
              <a:rPr lang="zh-CN" altLang="en-US" sz="1200" dirty="0">
                <a:latin typeface="微软雅黑" pitchFamily="34" charset="-122"/>
                <a:ea typeface="微软雅黑" pitchFamily="34" charset="-122"/>
              </a:rPr>
              <a:t>，</a:t>
            </a:r>
            <a:r>
              <a:rPr lang="en-US" altLang="zh-CN" sz="1200" dirty="0" err="1">
                <a:latin typeface="微软雅黑" pitchFamily="34" charset="-122"/>
                <a:ea typeface="微软雅黑" pitchFamily="34" charset="-122"/>
              </a:rPr>
              <a:t>MapReduce</a:t>
            </a:r>
            <a:r>
              <a:rPr lang="en-US" altLang="zh-CN" sz="1200" dirty="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p:txBody>
      </p:sp>
      <p:sp>
        <p:nvSpPr>
          <p:cNvPr id="9" name="矩形 8"/>
          <p:cNvSpPr/>
          <p:nvPr/>
        </p:nvSpPr>
        <p:spPr>
          <a:xfrm>
            <a:off x="571472" y="2214560"/>
            <a:ext cx="8001056" cy="2357454"/>
          </a:xfrm>
          <a:prstGeom prst="rect">
            <a:avLst/>
          </a:prstGeom>
          <a:no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472" y="2214560"/>
            <a:ext cx="4500594" cy="428628"/>
          </a:xfrm>
          <a:prstGeom prst="rect">
            <a:avLst/>
          </a:prstGeom>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err="1">
                <a:latin typeface="微软雅黑" pitchFamily="34" charset="-122"/>
                <a:ea typeface="微软雅黑" pitchFamily="34" charset="-122"/>
              </a:rPr>
              <a:t>MapReduce</a:t>
            </a:r>
            <a:endParaRPr lang="en-US" altLang="zh-CN" sz="1600" dirty="0">
              <a:latin typeface="微软雅黑" pitchFamily="34" charset="-122"/>
              <a:ea typeface="微软雅黑" pitchFamily="34" charset="-122"/>
            </a:endParaRPr>
          </a:p>
        </p:txBody>
      </p:sp>
      <p:sp>
        <p:nvSpPr>
          <p:cNvPr id="13" name="TextBox 12"/>
          <p:cNvSpPr txBox="1"/>
          <p:nvPr/>
        </p:nvSpPr>
        <p:spPr>
          <a:xfrm>
            <a:off x="857224" y="2643188"/>
            <a:ext cx="857256" cy="461665"/>
          </a:xfrm>
          <a:prstGeom prst="rect">
            <a:avLst/>
          </a:prstGeom>
          <a:noFill/>
        </p:spPr>
        <p:txBody>
          <a:bodyPr wrap="square" rtlCol="0">
            <a:spAutoFit/>
          </a:bodyPr>
          <a:lstStyle/>
          <a:p>
            <a:pPr algn="ctr"/>
            <a:r>
              <a:rPr lang="en-US" altLang="zh-CN" sz="1200" dirty="0">
                <a:latin typeface="微软雅黑" pitchFamily="34" charset="-122"/>
                <a:ea typeface="微软雅黑" pitchFamily="34" charset="-122"/>
              </a:rPr>
              <a:t>Input</a:t>
            </a:r>
          </a:p>
          <a:p>
            <a:pPr algn="ctr"/>
            <a:r>
              <a:rPr lang="en-US" altLang="zh-CN" sz="1200" b="1" dirty="0">
                <a:latin typeface="微软雅黑" pitchFamily="34" charset="-122"/>
                <a:ea typeface="微软雅黑" pitchFamily="34" charset="-122"/>
              </a:rPr>
              <a:t>HDFS</a:t>
            </a:r>
            <a:endParaRPr lang="zh-CN" altLang="en-US" sz="1200" b="1" dirty="0">
              <a:latin typeface="微软雅黑" pitchFamily="34" charset="-122"/>
              <a:ea typeface="微软雅黑" pitchFamily="34" charset="-122"/>
            </a:endParaRPr>
          </a:p>
        </p:txBody>
      </p:sp>
      <p:grpSp>
        <p:nvGrpSpPr>
          <p:cNvPr id="20" name="组合 19"/>
          <p:cNvGrpSpPr/>
          <p:nvPr/>
        </p:nvGrpSpPr>
        <p:grpSpPr>
          <a:xfrm>
            <a:off x="857224" y="3058545"/>
            <a:ext cx="857256" cy="1169551"/>
            <a:chOff x="857224" y="3203517"/>
            <a:chExt cx="857256" cy="1169551"/>
          </a:xfrm>
        </p:grpSpPr>
        <p:sp>
          <p:nvSpPr>
            <p:cNvPr id="12" name="矩形 11"/>
            <p:cNvSpPr/>
            <p:nvPr/>
          </p:nvSpPr>
          <p:spPr>
            <a:xfrm>
              <a:off x="857224" y="3214692"/>
              <a:ext cx="857256" cy="114300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 name="TextBox 13"/>
            <p:cNvSpPr txBox="1"/>
            <p:nvPr/>
          </p:nvSpPr>
          <p:spPr>
            <a:xfrm>
              <a:off x="1000100" y="3203517"/>
              <a:ext cx="570990" cy="1169551"/>
            </a:xfrm>
            <a:prstGeom prst="rect">
              <a:avLst/>
            </a:prstGeom>
            <a:noFill/>
          </p:spPr>
          <p:txBody>
            <a:bodyPr wrap="none" rtlCol="0">
              <a:spAutoFit/>
            </a:bodyPr>
            <a:lstStyle/>
            <a:p>
              <a:pPr>
                <a:spcAft>
                  <a:spcPts val="300"/>
                </a:spcAft>
              </a:pPr>
              <a:r>
                <a:rPr lang="en-US" altLang="zh-CN" sz="1200" dirty="0"/>
                <a:t>Split 0</a:t>
              </a:r>
            </a:p>
            <a:p>
              <a:pPr>
                <a:spcAft>
                  <a:spcPts val="300"/>
                </a:spcAft>
              </a:pPr>
              <a:r>
                <a:rPr lang="en-US" altLang="zh-CN" sz="1200" dirty="0"/>
                <a:t>Split 1</a:t>
              </a:r>
            </a:p>
            <a:p>
              <a:pPr>
                <a:spcAft>
                  <a:spcPts val="300"/>
                </a:spcAft>
              </a:pPr>
              <a:r>
                <a:rPr lang="en-US" altLang="zh-CN" sz="1200" dirty="0"/>
                <a:t>Split 2</a:t>
              </a:r>
            </a:p>
            <a:p>
              <a:pPr>
                <a:spcAft>
                  <a:spcPts val="300"/>
                </a:spcAft>
              </a:pPr>
              <a:r>
                <a:rPr lang="en-US" altLang="zh-CN" sz="1200" dirty="0"/>
                <a:t>Split 3</a:t>
              </a:r>
            </a:p>
            <a:p>
              <a:pPr>
                <a:spcAft>
                  <a:spcPts val="300"/>
                </a:spcAft>
              </a:pPr>
              <a:r>
                <a:rPr lang="en-US" altLang="zh-CN" sz="1200" dirty="0"/>
                <a:t>Split 4</a:t>
              </a:r>
            </a:p>
          </p:txBody>
        </p:sp>
        <p:cxnSp>
          <p:nvCxnSpPr>
            <p:cNvPr id="16" name="直接连接符 15"/>
            <p:cNvCxnSpPr/>
            <p:nvPr/>
          </p:nvCxnSpPr>
          <p:spPr>
            <a:xfrm>
              <a:off x="857224" y="3429006"/>
              <a:ext cx="857256" cy="1588"/>
            </a:xfrm>
            <a:prstGeom prst="line">
              <a:avLst/>
            </a:prstGeom>
            <a:ln w="19050">
              <a:prstDash val="sysDash"/>
            </a:ln>
          </p:spPr>
          <p:style>
            <a:lnRef idx="2">
              <a:schemeClr val="accent6">
                <a:shade val="50000"/>
              </a:schemeClr>
            </a:lnRef>
            <a:fillRef idx="1">
              <a:schemeClr val="accent6"/>
            </a:fillRef>
            <a:effectRef idx="0">
              <a:schemeClr val="accent6"/>
            </a:effectRef>
            <a:fontRef idx="minor">
              <a:schemeClr val="lt1"/>
            </a:fontRef>
          </p:style>
        </p:cxnSp>
        <p:cxnSp>
          <p:nvCxnSpPr>
            <p:cNvPr id="17" name="直接连接符 16"/>
            <p:cNvCxnSpPr/>
            <p:nvPr/>
          </p:nvCxnSpPr>
          <p:spPr>
            <a:xfrm>
              <a:off x="857224" y="3667133"/>
              <a:ext cx="857256" cy="1588"/>
            </a:xfrm>
            <a:prstGeom prst="line">
              <a:avLst/>
            </a:prstGeom>
            <a:ln w="19050">
              <a:prstDash val="sysDash"/>
            </a:ln>
          </p:spPr>
          <p:style>
            <a:lnRef idx="2">
              <a:schemeClr val="accent6">
                <a:shade val="50000"/>
              </a:schemeClr>
            </a:lnRef>
            <a:fillRef idx="1">
              <a:schemeClr val="accent6"/>
            </a:fillRef>
            <a:effectRef idx="0">
              <a:schemeClr val="accent6"/>
            </a:effectRef>
            <a:fontRef idx="minor">
              <a:schemeClr val="lt1"/>
            </a:fontRef>
          </p:style>
        </p:cxnSp>
        <p:cxnSp>
          <p:nvCxnSpPr>
            <p:cNvPr id="18" name="直接连接符 17"/>
            <p:cNvCxnSpPr/>
            <p:nvPr/>
          </p:nvCxnSpPr>
          <p:spPr>
            <a:xfrm>
              <a:off x="857224" y="3905260"/>
              <a:ext cx="857256" cy="1588"/>
            </a:xfrm>
            <a:prstGeom prst="line">
              <a:avLst/>
            </a:prstGeom>
            <a:ln w="19050">
              <a:prstDash val="sysDash"/>
            </a:ln>
          </p:spPr>
          <p:style>
            <a:lnRef idx="2">
              <a:schemeClr val="accent6">
                <a:shade val="50000"/>
              </a:schemeClr>
            </a:lnRef>
            <a:fillRef idx="1">
              <a:schemeClr val="accent6"/>
            </a:fillRef>
            <a:effectRef idx="0">
              <a:schemeClr val="accent6"/>
            </a:effectRef>
            <a:fontRef idx="minor">
              <a:schemeClr val="lt1"/>
            </a:fontRef>
          </p:style>
        </p:cxnSp>
        <p:cxnSp>
          <p:nvCxnSpPr>
            <p:cNvPr id="19" name="直接连接符 18"/>
            <p:cNvCxnSpPr/>
            <p:nvPr/>
          </p:nvCxnSpPr>
          <p:spPr>
            <a:xfrm>
              <a:off x="857224" y="4143386"/>
              <a:ext cx="857256" cy="1588"/>
            </a:xfrm>
            <a:prstGeom prst="line">
              <a:avLst/>
            </a:prstGeom>
            <a:ln w="19050">
              <a:prstDash val="sysDash"/>
            </a:ln>
          </p:spPr>
          <p:style>
            <a:lnRef idx="2">
              <a:schemeClr val="accent6">
                <a:shade val="50000"/>
              </a:schemeClr>
            </a:lnRef>
            <a:fillRef idx="1">
              <a:schemeClr val="accent6"/>
            </a:fillRef>
            <a:effectRef idx="0">
              <a:schemeClr val="accent6"/>
            </a:effectRef>
            <a:fontRef idx="minor">
              <a:schemeClr val="lt1"/>
            </a:fontRef>
          </p:style>
        </p:cxnSp>
      </p:grpSp>
      <p:sp>
        <p:nvSpPr>
          <p:cNvPr id="21" name="矩形 20"/>
          <p:cNvSpPr/>
          <p:nvPr/>
        </p:nvSpPr>
        <p:spPr>
          <a:xfrm>
            <a:off x="2714612" y="2857502"/>
            <a:ext cx="1517442" cy="487749"/>
          </a:xfrm>
          <a:prstGeom prst="rect">
            <a:avLst/>
          </a:prstGeom>
          <a:noFill/>
          <a:ln w="19050" cap="sq">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p>
        </p:txBody>
      </p:sp>
      <p:sp>
        <p:nvSpPr>
          <p:cNvPr id="22" name="矩形 21"/>
          <p:cNvSpPr/>
          <p:nvPr/>
        </p:nvSpPr>
        <p:spPr>
          <a:xfrm>
            <a:off x="2823001" y="2911696"/>
            <a:ext cx="433555" cy="379360"/>
          </a:xfrm>
          <a:prstGeom prst="rect">
            <a:avLst/>
          </a:prstGeom>
          <a:ln w="19050">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altLang="zh-CN" sz="1400" dirty="0"/>
              <a:t>map</a:t>
            </a:r>
            <a:endParaRPr lang="zh-CN" altLang="en-US" sz="1400" dirty="0"/>
          </a:p>
        </p:txBody>
      </p:sp>
      <p:grpSp>
        <p:nvGrpSpPr>
          <p:cNvPr id="25" name="组合 24"/>
          <p:cNvGrpSpPr/>
          <p:nvPr/>
        </p:nvGrpSpPr>
        <p:grpSpPr>
          <a:xfrm>
            <a:off x="3690110" y="2992562"/>
            <a:ext cx="436966" cy="217630"/>
            <a:chOff x="3714744" y="2928940"/>
            <a:chExt cx="576000" cy="286876"/>
          </a:xfrm>
          <a:solidFill>
            <a:schemeClr val="bg1">
              <a:lumMod val="95000"/>
            </a:schemeClr>
          </a:solidFill>
        </p:grpSpPr>
        <p:sp>
          <p:nvSpPr>
            <p:cNvPr id="23" name="矩形 22"/>
            <p:cNvSpPr/>
            <p:nvPr/>
          </p:nvSpPr>
          <p:spPr>
            <a:xfrm>
              <a:off x="3714744" y="2928940"/>
              <a:ext cx="576000" cy="144000"/>
            </a:xfrm>
            <a:prstGeom prst="rect">
              <a:avLst/>
            </a:prstGeom>
            <a:grp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24" name="矩形 23"/>
            <p:cNvSpPr/>
            <p:nvPr/>
          </p:nvSpPr>
          <p:spPr>
            <a:xfrm>
              <a:off x="3714744" y="3071816"/>
              <a:ext cx="576000" cy="144000"/>
            </a:xfrm>
            <a:prstGeom prst="rect">
              <a:avLst/>
            </a:prstGeom>
            <a:grp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grpSp>
      <p:sp>
        <p:nvSpPr>
          <p:cNvPr id="26" name="矩形 25"/>
          <p:cNvSpPr/>
          <p:nvPr/>
        </p:nvSpPr>
        <p:spPr>
          <a:xfrm>
            <a:off x="2714612" y="3399445"/>
            <a:ext cx="1517442" cy="487749"/>
          </a:xfrm>
          <a:prstGeom prst="rect">
            <a:avLst/>
          </a:prstGeom>
          <a:noFill/>
          <a:ln w="19050" cap="sq">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p>
        </p:txBody>
      </p:sp>
      <p:sp>
        <p:nvSpPr>
          <p:cNvPr id="27" name="矩形 26"/>
          <p:cNvSpPr/>
          <p:nvPr/>
        </p:nvSpPr>
        <p:spPr>
          <a:xfrm>
            <a:off x="2823001" y="3453640"/>
            <a:ext cx="433555" cy="379360"/>
          </a:xfrm>
          <a:prstGeom prst="rect">
            <a:avLst/>
          </a:prstGeom>
          <a:ln w="19050">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altLang="zh-CN" sz="1400" dirty="0"/>
              <a:t>map</a:t>
            </a:r>
            <a:endParaRPr lang="zh-CN" altLang="en-US" sz="1400" dirty="0"/>
          </a:p>
        </p:txBody>
      </p:sp>
      <p:grpSp>
        <p:nvGrpSpPr>
          <p:cNvPr id="28" name="组合 27"/>
          <p:cNvGrpSpPr/>
          <p:nvPr/>
        </p:nvGrpSpPr>
        <p:grpSpPr>
          <a:xfrm>
            <a:off x="3690110" y="3534505"/>
            <a:ext cx="436966" cy="217630"/>
            <a:chOff x="3714744" y="2928940"/>
            <a:chExt cx="576000" cy="286876"/>
          </a:xfrm>
          <a:solidFill>
            <a:schemeClr val="bg1">
              <a:lumMod val="95000"/>
            </a:schemeClr>
          </a:solidFill>
        </p:grpSpPr>
        <p:sp>
          <p:nvSpPr>
            <p:cNvPr id="29" name="矩形 28"/>
            <p:cNvSpPr/>
            <p:nvPr/>
          </p:nvSpPr>
          <p:spPr>
            <a:xfrm>
              <a:off x="3714744" y="2928940"/>
              <a:ext cx="576000" cy="144000"/>
            </a:xfrm>
            <a:prstGeom prst="rect">
              <a:avLst/>
            </a:prstGeom>
            <a:grp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30" name="矩形 29"/>
            <p:cNvSpPr/>
            <p:nvPr/>
          </p:nvSpPr>
          <p:spPr>
            <a:xfrm>
              <a:off x="3714744" y="3071816"/>
              <a:ext cx="576000" cy="144000"/>
            </a:xfrm>
            <a:prstGeom prst="rect">
              <a:avLst/>
            </a:prstGeom>
            <a:grp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grpSp>
      <p:sp>
        <p:nvSpPr>
          <p:cNvPr id="31" name="矩形 30"/>
          <p:cNvSpPr/>
          <p:nvPr/>
        </p:nvSpPr>
        <p:spPr>
          <a:xfrm>
            <a:off x="2714612" y="3941389"/>
            <a:ext cx="1517442" cy="487749"/>
          </a:xfrm>
          <a:prstGeom prst="rect">
            <a:avLst/>
          </a:prstGeom>
          <a:noFill/>
          <a:ln w="19050" cap="sq">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p>
        </p:txBody>
      </p:sp>
      <p:sp>
        <p:nvSpPr>
          <p:cNvPr id="32" name="矩形 31"/>
          <p:cNvSpPr/>
          <p:nvPr/>
        </p:nvSpPr>
        <p:spPr>
          <a:xfrm>
            <a:off x="2823001" y="3995583"/>
            <a:ext cx="433555" cy="379360"/>
          </a:xfrm>
          <a:prstGeom prst="rect">
            <a:avLst/>
          </a:prstGeom>
          <a:ln w="19050">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altLang="zh-CN" sz="1400" dirty="0"/>
              <a:t>map</a:t>
            </a:r>
            <a:endParaRPr lang="zh-CN" altLang="en-US" sz="1400" dirty="0"/>
          </a:p>
        </p:txBody>
      </p:sp>
      <p:grpSp>
        <p:nvGrpSpPr>
          <p:cNvPr id="33" name="组合 32"/>
          <p:cNvGrpSpPr/>
          <p:nvPr/>
        </p:nvGrpSpPr>
        <p:grpSpPr>
          <a:xfrm>
            <a:off x="3690110" y="4076448"/>
            <a:ext cx="436966" cy="217630"/>
            <a:chOff x="3714744" y="2928940"/>
            <a:chExt cx="576000" cy="286876"/>
          </a:xfrm>
          <a:solidFill>
            <a:schemeClr val="bg1">
              <a:lumMod val="95000"/>
            </a:schemeClr>
          </a:solidFill>
        </p:grpSpPr>
        <p:sp>
          <p:nvSpPr>
            <p:cNvPr id="34" name="矩形 33"/>
            <p:cNvSpPr/>
            <p:nvPr/>
          </p:nvSpPr>
          <p:spPr>
            <a:xfrm>
              <a:off x="3714744" y="2928940"/>
              <a:ext cx="576000" cy="144000"/>
            </a:xfrm>
            <a:prstGeom prst="rect">
              <a:avLst/>
            </a:prstGeom>
            <a:grp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35" name="矩形 34"/>
            <p:cNvSpPr/>
            <p:nvPr/>
          </p:nvSpPr>
          <p:spPr>
            <a:xfrm>
              <a:off x="3714744" y="3071816"/>
              <a:ext cx="576000" cy="144000"/>
            </a:xfrm>
            <a:prstGeom prst="rect">
              <a:avLst/>
            </a:prstGeom>
            <a:grp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grpSp>
      <p:cxnSp>
        <p:nvCxnSpPr>
          <p:cNvPr id="38" name="直接箭头连接符 37"/>
          <p:cNvCxnSpPr>
            <a:endCxn id="22" idx="1"/>
          </p:cNvCxnSpPr>
          <p:nvPr/>
        </p:nvCxnSpPr>
        <p:spPr>
          <a:xfrm flipV="1">
            <a:off x="1714480" y="3101376"/>
            <a:ext cx="1108521" cy="113316"/>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endCxn id="27" idx="1"/>
          </p:cNvCxnSpPr>
          <p:nvPr/>
        </p:nvCxnSpPr>
        <p:spPr>
          <a:xfrm>
            <a:off x="1714480" y="3429006"/>
            <a:ext cx="1108521" cy="214314"/>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endCxn id="32" idx="1"/>
          </p:cNvCxnSpPr>
          <p:nvPr/>
        </p:nvCxnSpPr>
        <p:spPr>
          <a:xfrm>
            <a:off x="1714480" y="3685198"/>
            <a:ext cx="1108521" cy="500065"/>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endCxn id="22" idx="1"/>
          </p:cNvCxnSpPr>
          <p:nvPr/>
        </p:nvCxnSpPr>
        <p:spPr>
          <a:xfrm flipV="1">
            <a:off x="1714480" y="3101376"/>
            <a:ext cx="1108521" cy="827696"/>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endCxn id="27" idx="1"/>
          </p:cNvCxnSpPr>
          <p:nvPr/>
        </p:nvCxnSpPr>
        <p:spPr>
          <a:xfrm flipV="1">
            <a:off x="1714480" y="3643320"/>
            <a:ext cx="1108521" cy="428628"/>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22" idx="3"/>
            <a:endCxn id="23" idx="1"/>
          </p:cNvCxnSpPr>
          <p:nvPr/>
        </p:nvCxnSpPr>
        <p:spPr>
          <a:xfrm flipV="1">
            <a:off x="3256556" y="3047183"/>
            <a:ext cx="433554" cy="54193"/>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22" idx="3"/>
            <a:endCxn id="24" idx="1"/>
          </p:cNvCxnSpPr>
          <p:nvPr/>
        </p:nvCxnSpPr>
        <p:spPr>
          <a:xfrm>
            <a:off x="3256556" y="3101376"/>
            <a:ext cx="433554" cy="54196"/>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7" idx="3"/>
            <a:endCxn id="29" idx="1"/>
          </p:cNvCxnSpPr>
          <p:nvPr/>
        </p:nvCxnSpPr>
        <p:spPr>
          <a:xfrm flipV="1">
            <a:off x="3256556" y="3589126"/>
            <a:ext cx="433554" cy="54194"/>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27" idx="3"/>
            <a:endCxn id="30" idx="1"/>
          </p:cNvCxnSpPr>
          <p:nvPr/>
        </p:nvCxnSpPr>
        <p:spPr>
          <a:xfrm>
            <a:off x="3256556" y="3643320"/>
            <a:ext cx="433554" cy="54195"/>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32" idx="3"/>
            <a:endCxn id="34" idx="1"/>
          </p:cNvCxnSpPr>
          <p:nvPr/>
        </p:nvCxnSpPr>
        <p:spPr>
          <a:xfrm flipV="1">
            <a:off x="3256556" y="4131069"/>
            <a:ext cx="433554" cy="54194"/>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32" idx="3"/>
            <a:endCxn id="35" idx="1"/>
          </p:cNvCxnSpPr>
          <p:nvPr/>
        </p:nvCxnSpPr>
        <p:spPr>
          <a:xfrm>
            <a:off x="3256556" y="4185263"/>
            <a:ext cx="433554" cy="54195"/>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V="1">
            <a:off x="5651908" y="3889075"/>
            <a:ext cx="205976" cy="1010"/>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flipV="1">
            <a:off x="5651908" y="3317571"/>
            <a:ext cx="205976" cy="1010"/>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a:off x="6294850" y="3317571"/>
            <a:ext cx="205976" cy="1588"/>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5072066" y="2857502"/>
            <a:ext cx="2214578" cy="1285884"/>
            <a:chOff x="4786314" y="2773747"/>
            <a:chExt cx="2214578" cy="1285884"/>
          </a:xfrm>
        </p:grpSpPr>
        <p:sp>
          <p:nvSpPr>
            <p:cNvPr id="68" name="矩形 67"/>
            <p:cNvSpPr/>
            <p:nvPr/>
          </p:nvSpPr>
          <p:spPr>
            <a:xfrm>
              <a:off x="4786314" y="2773747"/>
              <a:ext cx="2214578" cy="714381"/>
            </a:xfrm>
            <a:prstGeom prst="rect">
              <a:avLst/>
            </a:prstGeom>
            <a:noFill/>
            <a:ln w="19050" cap="sq">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p>
          </p:txBody>
        </p:sp>
        <p:sp>
          <p:nvSpPr>
            <p:cNvPr id="69" name="矩形 68"/>
            <p:cNvSpPr/>
            <p:nvPr/>
          </p:nvSpPr>
          <p:spPr>
            <a:xfrm>
              <a:off x="6215074" y="3071816"/>
              <a:ext cx="642942" cy="324000"/>
            </a:xfrm>
            <a:prstGeom prst="rect">
              <a:avLst/>
            </a:prstGeom>
            <a:ln w="19050">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altLang="zh-CN" sz="1400" dirty="0"/>
                <a:t>reduce</a:t>
              </a:r>
              <a:endParaRPr lang="zh-CN" altLang="en-US" sz="1400" dirty="0"/>
            </a:p>
          </p:txBody>
        </p:sp>
        <p:sp>
          <p:nvSpPr>
            <p:cNvPr id="71" name="矩形 70"/>
            <p:cNvSpPr/>
            <p:nvPr/>
          </p:nvSpPr>
          <p:spPr>
            <a:xfrm>
              <a:off x="4929190" y="3071816"/>
              <a:ext cx="436966" cy="109241"/>
            </a:xfrm>
            <a:prstGeom prst="rect">
              <a:avLst/>
            </a:prstGeom>
            <a:solidFill>
              <a:schemeClr val="bg1">
                <a:lumMod val="95000"/>
              </a:schemeClr>
            </a:solid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72" name="矩形 71"/>
            <p:cNvSpPr/>
            <p:nvPr/>
          </p:nvSpPr>
          <p:spPr>
            <a:xfrm>
              <a:off x="4929190" y="3180205"/>
              <a:ext cx="436966" cy="109241"/>
            </a:xfrm>
            <a:prstGeom prst="rect">
              <a:avLst/>
            </a:prstGeom>
            <a:solidFill>
              <a:schemeClr val="bg1">
                <a:lumMod val="95000"/>
              </a:schemeClr>
            </a:solid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77" name="矩形 76"/>
            <p:cNvSpPr/>
            <p:nvPr/>
          </p:nvSpPr>
          <p:spPr>
            <a:xfrm>
              <a:off x="4929190" y="3286130"/>
              <a:ext cx="436966" cy="109241"/>
            </a:xfrm>
            <a:prstGeom prst="rect">
              <a:avLst/>
            </a:prstGeom>
            <a:solidFill>
              <a:schemeClr val="bg1">
                <a:lumMod val="95000"/>
              </a:schemeClr>
            </a:solid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78" name="矩形 77"/>
            <p:cNvSpPr/>
            <p:nvPr/>
          </p:nvSpPr>
          <p:spPr>
            <a:xfrm>
              <a:off x="5572132" y="3071816"/>
              <a:ext cx="436966" cy="324000"/>
            </a:xfrm>
            <a:prstGeom prst="rect">
              <a:avLst/>
            </a:prstGeom>
            <a:solidFill>
              <a:schemeClr val="bg1">
                <a:lumMod val="95000"/>
              </a:schemeClr>
            </a:solid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79" name="矩形 78"/>
            <p:cNvSpPr/>
            <p:nvPr/>
          </p:nvSpPr>
          <p:spPr>
            <a:xfrm>
              <a:off x="4786314" y="3571882"/>
              <a:ext cx="2214578" cy="487749"/>
            </a:xfrm>
            <a:prstGeom prst="rect">
              <a:avLst/>
            </a:prstGeom>
            <a:noFill/>
            <a:ln w="19050" cap="sq">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p>
          </p:txBody>
        </p:sp>
        <p:sp>
          <p:nvSpPr>
            <p:cNvPr id="80" name="矩形 79"/>
            <p:cNvSpPr/>
            <p:nvPr/>
          </p:nvSpPr>
          <p:spPr>
            <a:xfrm>
              <a:off x="6215074" y="3643320"/>
              <a:ext cx="642942" cy="324000"/>
            </a:xfrm>
            <a:prstGeom prst="rect">
              <a:avLst/>
            </a:prstGeom>
            <a:ln w="19050">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altLang="zh-CN" sz="1400" dirty="0"/>
                <a:t>reduce</a:t>
              </a:r>
              <a:endParaRPr lang="zh-CN" altLang="en-US" sz="1400" dirty="0"/>
            </a:p>
          </p:txBody>
        </p:sp>
        <p:sp>
          <p:nvSpPr>
            <p:cNvPr id="81" name="矩形 80"/>
            <p:cNvSpPr/>
            <p:nvPr/>
          </p:nvSpPr>
          <p:spPr>
            <a:xfrm>
              <a:off x="4929190" y="3643320"/>
              <a:ext cx="436966" cy="109241"/>
            </a:xfrm>
            <a:prstGeom prst="rect">
              <a:avLst/>
            </a:prstGeom>
            <a:solidFill>
              <a:schemeClr val="bg1">
                <a:lumMod val="95000"/>
              </a:schemeClr>
            </a:solid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82" name="矩形 81"/>
            <p:cNvSpPr/>
            <p:nvPr/>
          </p:nvSpPr>
          <p:spPr>
            <a:xfrm>
              <a:off x="4929190" y="3751709"/>
              <a:ext cx="436966" cy="109241"/>
            </a:xfrm>
            <a:prstGeom prst="rect">
              <a:avLst/>
            </a:prstGeom>
            <a:solidFill>
              <a:schemeClr val="bg1">
                <a:lumMod val="95000"/>
              </a:schemeClr>
            </a:solid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84" name="矩形 83"/>
            <p:cNvSpPr/>
            <p:nvPr/>
          </p:nvSpPr>
          <p:spPr>
            <a:xfrm>
              <a:off x="4929190" y="3857634"/>
              <a:ext cx="436966" cy="109241"/>
            </a:xfrm>
            <a:prstGeom prst="rect">
              <a:avLst/>
            </a:prstGeom>
            <a:solidFill>
              <a:schemeClr val="bg1">
                <a:lumMod val="95000"/>
              </a:schemeClr>
            </a:solid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sp>
          <p:nvSpPr>
            <p:cNvPr id="85" name="矩形 84"/>
            <p:cNvSpPr/>
            <p:nvPr/>
          </p:nvSpPr>
          <p:spPr>
            <a:xfrm>
              <a:off x="5572132" y="3643320"/>
              <a:ext cx="436966" cy="324000"/>
            </a:xfrm>
            <a:prstGeom prst="rect">
              <a:avLst/>
            </a:prstGeom>
            <a:solidFill>
              <a:schemeClr val="bg1">
                <a:lumMod val="95000"/>
              </a:schemeClr>
            </a:solidFill>
            <a:ln w="19050">
              <a:solidFill>
                <a:schemeClr val="tx1">
                  <a:lumMod val="50000"/>
                  <a:lumOff val="50000"/>
                </a:schemeClr>
              </a:solidFill>
              <a:miter lim="800000"/>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endParaRPr lang="zh-CN" altLang="en-US"/>
            </a:p>
          </p:txBody>
        </p:sp>
      </p:grpSp>
      <p:cxnSp>
        <p:nvCxnSpPr>
          <p:cNvPr id="89" name="直接箭头连接符 88"/>
          <p:cNvCxnSpPr/>
          <p:nvPr/>
        </p:nvCxnSpPr>
        <p:spPr>
          <a:xfrm>
            <a:off x="6294850" y="3889075"/>
            <a:ext cx="205976" cy="1588"/>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a:stCxn id="23" idx="3"/>
            <a:endCxn id="71" idx="1"/>
          </p:cNvCxnSpPr>
          <p:nvPr/>
        </p:nvCxnSpPr>
        <p:spPr>
          <a:xfrm>
            <a:off x="4127076" y="3047183"/>
            <a:ext cx="1087866" cy="163009"/>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24" idx="3"/>
            <a:endCxn id="81" idx="1"/>
          </p:cNvCxnSpPr>
          <p:nvPr/>
        </p:nvCxnSpPr>
        <p:spPr>
          <a:xfrm>
            <a:off x="4127076" y="3155572"/>
            <a:ext cx="1087866" cy="626124"/>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29" idx="3"/>
            <a:endCxn id="72" idx="1"/>
          </p:cNvCxnSpPr>
          <p:nvPr/>
        </p:nvCxnSpPr>
        <p:spPr>
          <a:xfrm flipV="1">
            <a:off x="4127076" y="3318581"/>
            <a:ext cx="1087866" cy="270545"/>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a:stCxn id="30" idx="3"/>
            <a:endCxn id="82" idx="1"/>
          </p:cNvCxnSpPr>
          <p:nvPr/>
        </p:nvCxnSpPr>
        <p:spPr>
          <a:xfrm>
            <a:off x="4127076" y="3697515"/>
            <a:ext cx="1087866" cy="192570"/>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a:stCxn id="34" idx="3"/>
            <a:endCxn id="77" idx="1"/>
          </p:cNvCxnSpPr>
          <p:nvPr/>
        </p:nvCxnSpPr>
        <p:spPr>
          <a:xfrm flipV="1">
            <a:off x="4127076" y="3424506"/>
            <a:ext cx="1087866" cy="706563"/>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a:stCxn id="35" idx="3"/>
            <a:endCxn id="84" idx="1"/>
          </p:cNvCxnSpPr>
          <p:nvPr/>
        </p:nvCxnSpPr>
        <p:spPr>
          <a:xfrm flipV="1">
            <a:off x="4127076" y="3996010"/>
            <a:ext cx="1087866" cy="243448"/>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7500958" y="2681589"/>
            <a:ext cx="857256" cy="461665"/>
          </a:xfrm>
          <a:prstGeom prst="rect">
            <a:avLst/>
          </a:prstGeom>
          <a:noFill/>
        </p:spPr>
        <p:txBody>
          <a:bodyPr wrap="square" rtlCol="0">
            <a:spAutoFit/>
          </a:bodyPr>
          <a:lstStyle/>
          <a:p>
            <a:pPr algn="ctr"/>
            <a:r>
              <a:rPr lang="en-US" altLang="zh-CN" sz="1200" dirty="0">
                <a:latin typeface="微软雅黑" pitchFamily="34" charset="-122"/>
                <a:ea typeface="微软雅黑" pitchFamily="34" charset="-122"/>
              </a:rPr>
              <a:t>Output</a:t>
            </a:r>
          </a:p>
          <a:p>
            <a:pPr algn="ctr"/>
            <a:r>
              <a:rPr lang="en-US" altLang="zh-CN" sz="1200" b="1" dirty="0">
                <a:latin typeface="微软雅黑" pitchFamily="34" charset="-122"/>
                <a:ea typeface="微软雅黑" pitchFamily="34" charset="-122"/>
              </a:rPr>
              <a:t>HDFS</a:t>
            </a:r>
            <a:endParaRPr lang="zh-CN" altLang="en-US" sz="1200" b="1" dirty="0">
              <a:latin typeface="微软雅黑" pitchFamily="34" charset="-122"/>
              <a:ea typeface="微软雅黑" pitchFamily="34" charset="-122"/>
            </a:endParaRPr>
          </a:p>
        </p:txBody>
      </p:sp>
      <p:sp>
        <p:nvSpPr>
          <p:cNvPr id="116" name="TextBox 115"/>
          <p:cNvSpPr txBox="1"/>
          <p:nvPr/>
        </p:nvSpPr>
        <p:spPr>
          <a:xfrm>
            <a:off x="5072066" y="2857502"/>
            <a:ext cx="1285884" cy="261610"/>
          </a:xfrm>
          <a:prstGeom prst="rect">
            <a:avLst/>
          </a:prstGeom>
          <a:noFill/>
        </p:spPr>
        <p:txBody>
          <a:bodyPr wrap="square" rtlCol="0">
            <a:spAutoFit/>
          </a:bodyPr>
          <a:lstStyle/>
          <a:p>
            <a:r>
              <a:rPr lang="en-US" altLang="zh-CN" sz="1100" dirty="0">
                <a:latin typeface="微软雅黑" pitchFamily="34" charset="-122"/>
                <a:ea typeface="微软雅黑" pitchFamily="34" charset="-122"/>
              </a:rPr>
              <a:t>Sort/merge</a:t>
            </a:r>
            <a:endParaRPr lang="zh-CN" altLang="en-US" sz="1100" b="1" dirty="0">
              <a:latin typeface="微软雅黑" pitchFamily="34" charset="-122"/>
              <a:ea typeface="微软雅黑" pitchFamily="34" charset="-122"/>
            </a:endParaRPr>
          </a:p>
        </p:txBody>
      </p:sp>
      <p:sp>
        <p:nvSpPr>
          <p:cNvPr id="117" name="TextBox 116"/>
          <p:cNvSpPr txBox="1"/>
          <p:nvPr/>
        </p:nvSpPr>
        <p:spPr>
          <a:xfrm>
            <a:off x="4357686" y="2857502"/>
            <a:ext cx="571504" cy="261610"/>
          </a:xfrm>
          <a:prstGeom prst="rect">
            <a:avLst/>
          </a:prstGeom>
          <a:noFill/>
        </p:spPr>
        <p:txBody>
          <a:bodyPr wrap="square" rtlCol="0">
            <a:spAutoFit/>
          </a:bodyPr>
          <a:lstStyle/>
          <a:p>
            <a:r>
              <a:rPr lang="en-US" altLang="zh-CN" sz="1100" dirty="0">
                <a:latin typeface="微软雅黑" pitchFamily="34" charset="-122"/>
                <a:ea typeface="微软雅黑" pitchFamily="34" charset="-122"/>
              </a:rPr>
              <a:t>copy</a:t>
            </a:r>
            <a:endParaRPr lang="zh-CN" altLang="en-US" sz="1100" b="1" dirty="0">
              <a:latin typeface="微软雅黑" pitchFamily="34" charset="-122"/>
              <a:ea typeface="微软雅黑" pitchFamily="34" charset="-122"/>
            </a:endParaRPr>
          </a:p>
        </p:txBody>
      </p:sp>
      <p:sp>
        <p:nvSpPr>
          <p:cNvPr id="118" name="矩形 117"/>
          <p:cNvSpPr/>
          <p:nvPr/>
        </p:nvSpPr>
        <p:spPr>
          <a:xfrm>
            <a:off x="7608115" y="3155896"/>
            <a:ext cx="642942" cy="324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altLang="zh-CN" sz="1400" dirty="0">
                <a:solidFill>
                  <a:schemeClr val="tx1"/>
                </a:solidFill>
              </a:rPr>
              <a:t>Part 0</a:t>
            </a:r>
            <a:endParaRPr lang="zh-CN" altLang="en-US" sz="1400" dirty="0">
              <a:solidFill>
                <a:schemeClr val="tx1"/>
              </a:solidFill>
            </a:endParaRPr>
          </a:p>
        </p:txBody>
      </p:sp>
      <p:sp>
        <p:nvSpPr>
          <p:cNvPr id="119" name="矩形 118"/>
          <p:cNvSpPr/>
          <p:nvPr/>
        </p:nvSpPr>
        <p:spPr>
          <a:xfrm>
            <a:off x="7608115" y="3725032"/>
            <a:ext cx="642942" cy="324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altLang="zh-CN" sz="1400" dirty="0">
                <a:solidFill>
                  <a:schemeClr val="tx1"/>
                </a:solidFill>
              </a:rPr>
              <a:t>Part 1</a:t>
            </a:r>
            <a:endParaRPr lang="zh-CN" altLang="en-US" sz="1400" dirty="0">
              <a:solidFill>
                <a:schemeClr val="tx1"/>
              </a:solidFill>
            </a:endParaRPr>
          </a:p>
        </p:txBody>
      </p:sp>
      <p:cxnSp>
        <p:nvCxnSpPr>
          <p:cNvPr id="120" name="直接箭头连接符 119"/>
          <p:cNvCxnSpPr>
            <a:stCxn id="69" idx="3"/>
            <a:endCxn id="118" idx="1"/>
          </p:cNvCxnSpPr>
          <p:nvPr/>
        </p:nvCxnSpPr>
        <p:spPr>
          <a:xfrm>
            <a:off x="7143768" y="3317571"/>
            <a:ext cx="464347" cy="325"/>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a:stCxn id="80" idx="3"/>
            <a:endCxn id="119" idx="1"/>
          </p:cNvCxnSpPr>
          <p:nvPr/>
        </p:nvCxnSpPr>
        <p:spPr>
          <a:xfrm flipV="1">
            <a:off x="7143768" y="3887032"/>
            <a:ext cx="464347" cy="2043"/>
          </a:xfrm>
          <a:prstGeom prst="straightConnector1">
            <a:avLst/>
          </a:prstGeom>
          <a:ln w="19050">
            <a:solidFill>
              <a:schemeClr val="bg2">
                <a:lumMod val="2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6610" y="1142990"/>
            <a:ext cx="1620000" cy="3286148"/>
          </a:xfrm>
          <a:prstGeom prst="rect">
            <a:avLst/>
          </a:prstGeom>
          <a:solidFill>
            <a:schemeClr val="tx2">
              <a:lumMod val="50000"/>
            </a:schemeClr>
          </a:solidFill>
          <a:ln w="19050" cap="sq">
            <a:solidFill>
              <a:schemeClr val="tx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工业大数据平台</a:t>
            </a:r>
          </a:p>
        </p:txBody>
      </p:sp>
      <p:sp>
        <p:nvSpPr>
          <p:cNvPr id="3" name="灯片编号占位符 2"/>
          <p:cNvSpPr>
            <a:spLocks noGrp="1"/>
          </p:cNvSpPr>
          <p:nvPr>
            <p:ph type="sldNum" sz="quarter" idx="4"/>
          </p:nvPr>
        </p:nvSpPr>
        <p:spPr/>
        <p:txBody>
          <a:bodyPr/>
          <a:lstStyle/>
          <a:p>
            <a:fld id="{763DDF4F-E27A-47D0-855E-39ECD34A9291}" type="slidenum">
              <a:rPr lang="zh-CN" altLang="en-US" smtClean="0"/>
              <a:pPr/>
              <a:t>12</a:t>
            </a:fld>
            <a:endParaRPr lang="zh-CN" altLang="en-US"/>
          </a:p>
        </p:txBody>
      </p:sp>
      <p:pic>
        <p:nvPicPr>
          <p:cNvPr id="4" name="图片 3" descr="mf700-00062296.png"/>
          <p:cNvPicPr>
            <a:picLocks noChangeAspect="1"/>
          </p:cNvPicPr>
          <p:nvPr/>
        </p:nvPicPr>
        <p:blipFill>
          <a:blip r:embed="rId2" cstate="print"/>
          <a:srcRect b="6666"/>
          <a:stretch>
            <a:fillRect/>
          </a:stretch>
        </p:blipFill>
        <p:spPr>
          <a:xfrm>
            <a:off x="500034" y="2857502"/>
            <a:ext cx="1472236" cy="1571636"/>
          </a:xfrm>
          <a:prstGeom prst="rect">
            <a:avLst/>
          </a:prstGeom>
        </p:spPr>
      </p:pic>
      <p:sp>
        <p:nvSpPr>
          <p:cNvPr id="6" name="TextBox 5"/>
          <p:cNvSpPr txBox="1"/>
          <p:nvPr/>
        </p:nvSpPr>
        <p:spPr>
          <a:xfrm>
            <a:off x="463608" y="1428742"/>
            <a:ext cx="1107996" cy="646331"/>
          </a:xfrm>
          <a:prstGeom prst="rect">
            <a:avLst/>
          </a:prstGeom>
          <a:noFill/>
        </p:spPr>
        <p:txBody>
          <a:bodyPr wrap="none" rtlCol="0">
            <a:spAutoFit/>
          </a:bodyPr>
          <a:lstStyle/>
          <a:p>
            <a:r>
              <a:rPr lang="zh-CN" altLang="en-US" b="1" dirty="0">
                <a:solidFill>
                  <a:schemeClr val="bg1"/>
                </a:solidFill>
                <a:latin typeface="微软雅黑" charset="0"/>
                <a:ea typeface="微软雅黑" charset="0"/>
              </a:rPr>
              <a:t>大数据</a:t>
            </a:r>
            <a:endParaRPr lang="en-US" altLang="zh-CN" b="1" dirty="0">
              <a:solidFill>
                <a:schemeClr val="bg1"/>
              </a:solidFill>
              <a:latin typeface="微软雅黑" charset="0"/>
              <a:ea typeface="微软雅黑" charset="0"/>
            </a:endParaRPr>
          </a:p>
          <a:p>
            <a:r>
              <a:rPr lang="zh-CN" altLang="en-US" b="1" dirty="0">
                <a:solidFill>
                  <a:schemeClr val="bg1"/>
                </a:solidFill>
                <a:latin typeface="微软雅黑" charset="0"/>
                <a:ea typeface="微软雅黑" charset="0"/>
              </a:rPr>
              <a:t>管理平台</a:t>
            </a:r>
          </a:p>
        </p:txBody>
      </p:sp>
      <p:sp>
        <p:nvSpPr>
          <p:cNvPr id="7" name="矩形 6"/>
          <p:cNvSpPr/>
          <p:nvPr/>
        </p:nvSpPr>
        <p:spPr>
          <a:xfrm>
            <a:off x="2071670" y="1142990"/>
            <a:ext cx="6715172" cy="85725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en-US" sz="1600" dirty="0">
                <a:latin typeface="微软雅黑" charset="0"/>
                <a:ea typeface="微软雅黑" charset="0"/>
              </a:rPr>
              <a:t>建模、算法</a:t>
            </a:r>
            <a:endParaRPr lang="en-US" altLang="zh-CN" sz="1600" dirty="0">
              <a:latin typeface="微软雅黑" charset="0"/>
              <a:ea typeface="微软雅黑" charset="0"/>
            </a:endParaRPr>
          </a:p>
        </p:txBody>
      </p:sp>
      <p:sp>
        <p:nvSpPr>
          <p:cNvPr id="8" name="矩形 7"/>
          <p:cNvSpPr/>
          <p:nvPr/>
        </p:nvSpPr>
        <p:spPr>
          <a:xfrm>
            <a:off x="3286116" y="1214428"/>
            <a:ext cx="5429288" cy="714380"/>
          </a:xfrm>
          <a:prstGeom prst="rect">
            <a:avLst/>
          </a:prstGeom>
          <a:solidFill>
            <a:schemeClr val="accent4">
              <a:lumMod val="40000"/>
              <a:lumOff val="60000"/>
            </a:schemeClr>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charset="0"/>
                <a:ea typeface="微软雅黑" charset="0"/>
              </a:rPr>
              <a:t>(Noah</a:t>
            </a:r>
            <a:r>
              <a:rPr lang="zh-CN" altLang="en-US" sz="1400" dirty="0">
                <a:solidFill>
                  <a:schemeClr val="tx1"/>
                </a:solidFill>
                <a:latin typeface="微软雅黑" charset="0"/>
                <a:ea typeface="微软雅黑" charset="0"/>
              </a:rPr>
              <a:t>：</a:t>
            </a:r>
            <a:r>
              <a:rPr lang="en-US" altLang="zh-CN" sz="1400" dirty="0">
                <a:solidFill>
                  <a:schemeClr val="tx1"/>
                </a:solidFill>
                <a:latin typeface="微软雅黑" charset="0"/>
                <a:ea typeface="微软雅黑" charset="0"/>
              </a:rPr>
              <a:t>Lifelong Machine Learning/Human Computation etc)</a:t>
            </a:r>
          </a:p>
        </p:txBody>
      </p:sp>
      <p:sp>
        <p:nvSpPr>
          <p:cNvPr id="9" name="矩形 8"/>
          <p:cNvSpPr/>
          <p:nvPr/>
        </p:nvSpPr>
        <p:spPr>
          <a:xfrm>
            <a:off x="2071670" y="2071684"/>
            <a:ext cx="6715172" cy="78581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a:latin typeface="微软雅黑" charset="0"/>
                <a:ea typeface="微软雅黑" charset="0"/>
              </a:rPr>
              <a:t>Native  Api    /   SQL    /     App  Engine</a:t>
            </a:r>
            <a:r>
              <a:rPr lang="zh-CN" altLang="en-US" sz="1600">
                <a:latin typeface="微软雅黑" charset="0"/>
                <a:ea typeface="微软雅黑" charset="0"/>
              </a:rPr>
              <a:t>服务封装</a:t>
            </a:r>
          </a:p>
        </p:txBody>
      </p:sp>
      <p:sp>
        <p:nvSpPr>
          <p:cNvPr id="10" name="矩形 9"/>
          <p:cNvSpPr/>
          <p:nvPr/>
        </p:nvSpPr>
        <p:spPr>
          <a:xfrm>
            <a:off x="2071670" y="2924816"/>
            <a:ext cx="2196000" cy="5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charset="0"/>
                <a:ea typeface="微软雅黑" charset="0"/>
              </a:rPr>
              <a:t>流处理 </a:t>
            </a:r>
          </a:p>
        </p:txBody>
      </p:sp>
      <p:sp>
        <p:nvSpPr>
          <p:cNvPr id="11" name="矩形 10"/>
          <p:cNvSpPr/>
          <p:nvPr/>
        </p:nvSpPr>
        <p:spPr>
          <a:xfrm>
            <a:off x="4357686" y="2928940"/>
            <a:ext cx="2124000" cy="5041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charset="0"/>
                <a:ea typeface="微软雅黑" charset="0"/>
              </a:rPr>
              <a:t>非、半结构化处理</a:t>
            </a:r>
          </a:p>
        </p:txBody>
      </p:sp>
      <p:sp>
        <p:nvSpPr>
          <p:cNvPr id="12" name="矩形 11"/>
          <p:cNvSpPr/>
          <p:nvPr/>
        </p:nvSpPr>
        <p:spPr>
          <a:xfrm>
            <a:off x="6572264" y="2924816"/>
            <a:ext cx="2196000" cy="5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charset="0"/>
                <a:ea typeface="微软雅黑" charset="0"/>
              </a:rPr>
              <a:t>结构化处理</a:t>
            </a:r>
          </a:p>
        </p:txBody>
      </p:sp>
      <p:sp>
        <p:nvSpPr>
          <p:cNvPr id="13" name="L 形 12"/>
          <p:cNvSpPr/>
          <p:nvPr/>
        </p:nvSpPr>
        <p:spPr>
          <a:xfrm>
            <a:off x="2071670" y="3500444"/>
            <a:ext cx="3500462" cy="928694"/>
          </a:xfrm>
          <a:prstGeom prst="corner">
            <a:avLst>
              <a:gd name="adj1" fmla="val 47185"/>
              <a:gd name="adj2" fmla="val 308473"/>
            </a:avLst>
          </a:prstGeom>
          <a:solidFill>
            <a:schemeClr val="accent5"/>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2455227" y="3643320"/>
            <a:ext cx="2093843" cy="584775"/>
          </a:xfrm>
          <a:prstGeom prst="rect">
            <a:avLst/>
          </a:prstGeom>
          <a:noFill/>
        </p:spPr>
        <p:txBody>
          <a:bodyPr wrap="none" rtlCol="0">
            <a:spAutoFit/>
          </a:bodyPr>
          <a:lstStyle/>
          <a:p>
            <a:r>
              <a:rPr lang="zh-CN" altLang="en-US" sz="1600" dirty="0">
                <a:solidFill>
                  <a:schemeClr val="bg1"/>
                </a:solidFill>
                <a:latin typeface="微软雅黑" charset="0"/>
                <a:ea typeface="微软雅黑" charset="0"/>
              </a:rPr>
              <a:t>存储密集类：</a:t>
            </a:r>
            <a:endParaRPr lang="en-US" altLang="zh-CN" sz="1600" dirty="0">
              <a:solidFill>
                <a:schemeClr val="bg1"/>
              </a:solidFill>
              <a:latin typeface="微软雅黑" charset="0"/>
              <a:ea typeface="微软雅黑" charset="0"/>
            </a:endParaRPr>
          </a:p>
          <a:p>
            <a:r>
              <a:rPr lang="en-US" altLang="zh-CN" sz="1600" dirty="0">
                <a:solidFill>
                  <a:schemeClr val="bg1"/>
                </a:solidFill>
                <a:latin typeface="微软雅黑" charset="0"/>
                <a:ea typeface="微软雅黑" charset="0"/>
              </a:rPr>
              <a:t>MVX</a:t>
            </a:r>
            <a:r>
              <a:rPr lang="zh-CN" altLang="en-US" sz="1600" dirty="0">
                <a:solidFill>
                  <a:schemeClr val="bg1"/>
                </a:solidFill>
                <a:latin typeface="微软雅黑" charset="0"/>
                <a:ea typeface="微软雅黑" charset="0"/>
              </a:rPr>
              <a:t>集中存储与归档</a:t>
            </a:r>
            <a:endParaRPr lang="zh-CN" altLang="en-US" sz="1600" dirty="0"/>
          </a:p>
        </p:txBody>
      </p:sp>
      <p:sp>
        <p:nvSpPr>
          <p:cNvPr id="15" name="L 形 14"/>
          <p:cNvSpPr/>
          <p:nvPr/>
        </p:nvSpPr>
        <p:spPr>
          <a:xfrm rot="10800000">
            <a:off x="5000628" y="3500444"/>
            <a:ext cx="3755392" cy="928694"/>
          </a:xfrm>
          <a:prstGeom prst="corner">
            <a:avLst>
              <a:gd name="adj1" fmla="val 42760"/>
              <a:gd name="adj2" fmla="val 336131"/>
            </a:avLst>
          </a:prstGeom>
          <a:solidFill>
            <a:schemeClr val="accent2">
              <a:lumMod val="60000"/>
              <a:lumOff val="40000"/>
            </a:schemeClr>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857884" y="3639931"/>
            <a:ext cx="1826141" cy="584775"/>
          </a:xfrm>
          <a:prstGeom prst="rect">
            <a:avLst/>
          </a:prstGeom>
        </p:spPr>
        <p:txBody>
          <a:bodyPr wrap="none">
            <a:spAutoFit/>
          </a:bodyPr>
          <a:lstStyle/>
          <a:p>
            <a:r>
              <a:rPr lang="zh-CN" altLang="en-US" sz="1600" dirty="0">
                <a:solidFill>
                  <a:schemeClr val="bg1"/>
                </a:solidFill>
                <a:latin typeface="微软雅黑" charset="0"/>
                <a:ea typeface="微软雅黑" charset="0"/>
              </a:rPr>
              <a:t>计算密集类：</a:t>
            </a:r>
            <a:endParaRPr lang="en-US" altLang="zh-CN" sz="1600" dirty="0">
              <a:solidFill>
                <a:schemeClr val="bg1"/>
              </a:solidFill>
              <a:latin typeface="微软雅黑" charset="0"/>
              <a:ea typeface="微软雅黑" charset="0"/>
            </a:endParaRPr>
          </a:p>
          <a:p>
            <a:r>
              <a:rPr lang="zh-CN" altLang="en-US" sz="1600" dirty="0">
                <a:solidFill>
                  <a:schemeClr val="bg1"/>
                </a:solidFill>
                <a:latin typeface="微软雅黑" charset="0"/>
                <a:ea typeface="微软雅黑" charset="0"/>
              </a:rPr>
              <a:t>服务器带本地硬盘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6459736" y="2714626"/>
            <a:ext cx="1908000" cy="2000264"/>
          </a:xfrm>
          <a:prstGeom prst="roundRect">
            <a:avLst>
              <a:gd name="adj" fmla="val 0"/>
            </a:avLst>
          </a:prstGeom>
          <a:solidFill>
            <a:schemeClr val="bg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微软雅黑" charset="0"/>
              <a:ea typeface="微软雅黑" charset="0"/>
            </a:endParaRPr>
          </a:p>
        </p:txBody>
      </p:sp>
      <p:sp>
        <p:nvSpPr>
          <p:cNvPr id="5" name="标题 4"/>
          <p:cNvSpPr>
            <a:spLocks noGrp="1"/>
          </p:cNvSpPr>
          <p:nvPr>
            <p:ph type="title"/>
          </p:nvPr>
        </p:nvSpPr>
        <p:spPr/>
        <p:txBody>
          <a:bodyPr/>
          <a:lstStyle/>
          <a:p>
            <a:r>
              <a:rPr lang="zh-CN" altLang="en-US" dirty="0"/>
              <a:t>工业大数据平台</a:t>
            </a:r>
            <a:r>
              <a:rPr lang="en-US" altLang="zh-CN" dirty="0"/>
              <a:t>-</a:t>
            </a:r>
            <a:r>
              <a:rPr lang="zh-CN" altLang="en-US" dirty="0"/>
              <a:t>整体技术架构</a:t>
            </a:r>
          </a:p>
        </p:txBody>
      </p:sp>
      <p:sp>
        <p:nvSpPr>
          <p:cNvPr id="2" name="灯片编号占位符 1"/>
          <p:cNvSpPr>
            <a:spLocks noGrp="1"/>
          </p:cNvSpPr>
          <p:nvPr>
            <p:ph type="sldNum" sz="quarter" idx="4"/>
          </p:nvPr>
        </p:nvSpPr>
        <p:spPr>
          <a:xfrm>
            <a:off x="6715140" y="4857766"/>
            <a:ext cx="2133600" cy="273844"/>
          </a:xfrm>
        </p:spPr>
        <p:txBody>
          <a:bodyPr/>
          <a:lstStyle/>
          <a:p>
            <a:fld id="{763DDF4F-E27A-47D0-855E-39ECD34A9291}" type="slidenum">
              <a:rPr lang="zh-CN" altLang="en-US" smtClean="0"/>
              <a:pPr/>
              <a:t>13</a:t>
            </a:fld>
            <a:endParaRPr lang="zh-CN" altLang="en-US"/>
          </a:p>
        </p:txBody>
      </p:sp>
      <p:sp>
        <p:nvSpPr>
          <p:cNvPr id="29" name="圆角矩形 28"/>
          <p:cNvSpPr/>
          <p:nvPr/>
        </p:nvSpPr>
        <p:spPr>
          <a:xfrm>
            <a:off x="6438910" y="857238"/>
            <a:ext cx="1928826" cy="1714512"/>
          </a:xfrm>
          <a:prstGeom prst="roundRect">
            <a:avLst>
              <a:gd name="adj" fmla="val 0"/>
            </a:avLst>
          </a:prstGeom>
          <a:solidFill>
            <a:schemeClr val="accent1">
              <a:lumMod val="20000"/>
              <a:lumOff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a:latin typeface="微软雅黑" charset="0"/>
              <a:ea typeface="微软雅黑" charset="0"/>
            </a:endParaRPr>
          </a:p>
        </p:txBody>
      </p:sp>
      <p:sp>
        <p:nvSpPr>
          <p:cNvPr id="70" name="圆角矩形 69"/>
          <p:cNvSpPr/>
          <p:nvPr/>
        </p:nvSpPr>
        <p:spPr>
          <a:xfrm>
            <a:off x="500034" y="857238"/>
            <a:ext cx="5796000" cy="1327504"/>
          </a:xfrm>
          <a:prstGeom prst="roundRect">
            <a:avLst>
              <a:gd name="adj" fmla="val 0"/>
            </a:avLst>
          </a:prstGeom>
          <a:solidFill>
            <a:schemeClr val="accent3">
              <a:lumMod val="20000"/>
              <a:lumOff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微软雅黑" charset="0"/>
              <a:ea typeface="微软雅黑" charset="0"/>
            </a:endParaRPr>
          </a:p>
        </p:txBody>
      </p:sp>
      <p:sp>
        <p:nvSpPr>
          <p:cNvPr id="4" name="圆角矩形 3"/>
          <p:cNvSpPr/>
          <p:nvPr/>
        </p:nvSpPr>
        <p:spPr>
          <a:xfrm>
            <a:off x="1652565" y="1462494"/>
            <a:ext cx="648000" cy="288000"/>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000" b="1" dirty="0" err="1">
                <a:latin typeface="微软雅黑" charset="0"/>
                <a:ea typeface="微软雅黑" charset="0"/>
              </a:rPr>
              <a:t>A.Html</a:t>
            </a:r>
            <a:endParaRPr lang="en-US" altLang="zh-CN" sz="1000" b="1" dirty="0">
              <a:latin typeface="微软雅黑" charset="0"/>
              <a:ea typeface="微软雅黑" charset="0"/>
            </a:endParaRPr>
          </a:p>
        </p:txBody>
      </p:sp>
      <p:sp>
        <p:nvSpPr>
          <p:cNvPr id="8" name="圆角矩形 7"/>
          <p:cNvSpPr/>
          <p:nvPr/>
        </p:nvSpPr>
        <p:spPr>
          <a:xfrm>
            <a:off x="1652564" y="1785932"/>
            <a:ext cx="648000" cy="288000"/>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000" b="1" dirty="0" err="1">
                <a:latin typeface="微软雅黑" charset="0"/>
                <a:ea typeface="微软雅黑" charset="0"/>
              </a:rPr>
              <a:t>B.Html</a:t>
            </a:r>
            <a:endParaRPr lang="en-US" altLang="zh-CN" sz="1000" b="1" dirty="0">
              <a:latin typeface="微软雅黑" charset="0"/>
              <a:ea typeface="微软雅黑" charset="0"/>
            </a:endParaRPr>
          </a:p>
        </p:txBody>
      </p:sp>
      <p:sp>
        <p:nvSpPr>
          <p:cNvPr id="71" name="文本框 70"/>
          <p:cNvSpPr txBox="1"/>
          <p:nvPr/>
        </p:nvSpPr>
        <p:spPr>
          <a:xfrm>
            <a:off x="785786" y="1071552"/>
            <a:ext cx="673740" cy="369332"/>
          </a:xfrm>
          <a:prstGeom prst="rect">
            <a:avLst/>
          </a:prstGeom>
          <a:noFill/>
        </p:spPr>
        <p:txBody>
          <a:bodyPr wrap="square" rtlCol="0">
            <a:spAutoFit/>
          </a:bodyPr>
          <a:lstStyle/>
          <a:p>
            <a:r>
              <a:rPr lang="en-US" altLang="zh-CN" b="1" dirty="0">
                <a:latin typeface="微软雅黑" charset="0"/>
                <a:ea typeface="微软雅黑" charset="0"/>
              </a:rPr>
              <a:t>UI</a:t>
            </a:r>
          </a:p>
        </p:txBody>
      </p:sp>
      <p:sp>
        <p:nvSpPr>
          <p:cNvPr id="9" name="圆角矩形 8"/>
          <p:cNvSpPr/>
          <p:nvPr/>
        </p:nvSpPr>
        <p:spPr>
          <a:xfrm>
            <a:off x="2509820" y="1500180"/>
            <a:ext cx="3643338" cy="576000"/>
          </a:xfrm>
          <a:prstGeom prst="roundRect">
            <a:avLst>
              <a:gd name="adj" fmla="val 0"/>
            </a:avLst>
          </a:prstGeom>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1000" b="1" dirty="0">
                <a:latin typeface="微软雅黑" charset="0"/>
                <a:ea typeface="微软雅黑" charset="0"/>
              </a:rPr>
              <a:t>             Widget  UI</a:t>
            </a:r>
            <a:r>
              <a:rPr lang="zh-CN" altLang="en-US" sz="1000" b="1" dirty="0">
                <a:latin typeface="微软雅黑" charset="0"/>
                <a:ea typeface="微软雅黑" charset="0"/>
              </a:rPr>
              <a:t>框架</a:t>
            </a:r>
          </a:p>
        </p:txBody>
      </p:sp>
      <p:sp>
        <p:nvSpPr>
          <p:cNvPr id="16" name="圆角矩形 15"/>
          <p:cNvSpPr/>
          <p:nvPr/>
        </p:nvSpPr>
        <p:spPr>
          <a:xfrm>
            <a:off x="4224332" y="1571618"/>
            <a:ext cx="1785950" cy="428628"/>
          </a:xfrm>
          <a:prstGeom prst="roundRect">
            <a:avLst>
              <a:gd name="adj" fmla="val 0"/>
            </a:avLst>
          </a:prstGeom>
          <a:solidFill>
            <a:schemeClr val="accent5">
              <a:lumMod val="75000"/>
            </a:schemeClr>
          </a:solidFill>
          <a:ln w="19050">
            <a:solidFill>
              <a:schemeClr val="bg1"/>
            </a:solidFill>
            <a:miter lim="800000"/>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000" b="1">
                <a:latin typeface="微软雅黑" charset="0"/>
                <a:ea typeface="微软雅黑" charset="0"/>
              </a:rPr>
              <a:t>Web</a:t>
            </a:r>
            <a:r>
              <a:rPr lang="zh-CN" altLang="en-US" sz="1000" b="1">
                <a:latin typeface="微软雅黑" charset="0"/>
                <a:ea typeface="微软雅黑" charset="0"/>
              </a:rPr>
              <a:t>服务器</a:t>
            </a:r>
          </a:p>
        </p:txBody>
      </p:sp>
      <p:sp>
        <p:nvSpPr>
          <p:cNvPr id="18" name="圆角矩形 17"/>
          <p:cNvSpPr/>
          <p:nvPr/>
        </p:nvSpPr>
        <p:spPr>
          <a:xfrm>
            <a:off x="2509820" y="1000114"/>
            <a:ext cx="3643338" cy="285752"/>
          </a:xfrm>
          <a:prstGeom prst="roundRect">
            <a:avLst>
              <a:gd name="adj" fmla="val 0"/>
            </a:avLst>
          </a:prstGeom>
          <a:ln w="190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latin typeface="微软雅黑" charset="0"/>
                <a:ea typeface="微软雅黑" charset="0"/>
              </a:rPr>
              <a:t>展示组件  </a:t>
            </a:r>
            <a:r>
              <a:rPr lang="en-US" altLang="zh-CN" sz="1000" b="1" dirty="0">
                <a:latin typeface="微软雅黑" charset="0"/>
                <a:ea typeface="微软雅黑" charset="0"/>
              </a:rPr>
              <a:t>(</a:t>
            </a:r>
            <a:r>
              <a:rPr lang="zh-CN" altLang="en-US" sz="1000" b="1" dirty="0">
                <a:latin typeface="微软雅黑" charset="0"/>
                <a:ea typeface="微软雅黑" charset="0"/>
              </a:rPr>
              <a:t>图表</a:t>
            </a:r>
            <a:r>
              <a:rPr lang="en-US" altLang="zh-CN" sz="1000" b="1" dirty="0">
                <a:latin typeface="微软雅黑" charset="0"/>
                <a:ea typeface="微软雅黑" charset="0"/>
              </a:rPr>
              <a:t>|</a:t>
            </a:r>
            <a:r>
              <a:rPr lang="zh-CN" altLang="en-US" sz="1000" b="1" dirty="0">
                <a:latin typeface="微软雅黑" charset="0"/>
                <a:ea typeface="微软雅黑" charset="0"/>
              </a:rPr>
              <a:t>图库</a:t>
            </a:r>
            <a:r>
              <a:rPr lang="en-US" altLang="zh-CN" sz="1000" b="1" dirty="0">
                <a:latin typeface="微软雅黑" charset="0"/>
                <a:ea typeface="微软雅黑" charset="0"/>
              </a:rPr>
              <a:t>|</a:t>
            </a:r>
            <a:r>
              <a:rPr lang="zh-CN" altLang="en-US" sz="1000" b="1" dirty="0">
                <a:latin typeface="微软雅黑" charset="0"/>
                <a:ea typeface="微软雅黑" charset="0"/>
              </a:rPr>
              <a:t>仪表盘</a:t>
            </a:r>
            <a:r>
              <a:rPr lang="en-US" altLang="zh-CN" sz="1000" b="1" dirty="0">
                <a:latin typeface="微软雅黑" charset="0"/>
                <a:ea typeface="微软雅黑" charset="0"/>
              </a:rPr>
              <a:t>|</a:t>
            </a:r>
            <a:r>
              <a:rPr lang="zh-CN" altLang="en-US" sz="1000" b="1" dirty="0">
                <a:latin typeface="微软雅黑" charset="0"/>
                <a:ea typeface="微软雅黑" charset="0"/>
              </a:rPr>
              <a:t>交叉表</a:t>
            </a:r>
            <a:r>
              <a:rPr lang="en-US" altLang="zh-CN" sz="1000" b="1" dirty="0">
                <a:latin typeface="微软雅黑" charset="0"/>
                <a:ea typeface="微软雅黑" charset="0"/>
              </a:rPr>
              <a:t>)</a:t>
            </a:r>
          </a:p>
        </p:txBody>
      </p:sp>
      <p:sp>
        <p:nvSpPr>
          <p:cNvPr id="20" name="圆角矩形 19"/>
          <p:cNvSpPr/>
          <p:nvPr/>
        </p:nvSpPr>
        <p:spPr>
          <a:xfrm>
            <a:off x="7576860" y="2801136"/>
            <a:ext cx="648000" cy="864000"/>
          </a:xfrm>
          <a:prstGeom prst="roundRect">
            <a:avLst>
              <a:gd name="adj" fmla="val 0"/>
            </a:avLst>
          </a:prstGeom>
          <a:ln w="19050">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000" b="1">
                <a:latin typeface="微软雅黑" charset="0"/>
                <a:ea typeface="微软雅黑" charset="0"/>
              </a:rPr>
              <a:t>通知模板</a:t>
            </a:r>
          </a:p>
        </p:txBody>
      </p:sp>
      <p:sp>
        <p:nvSpPr>
          <p:cNvPr id="22" name="文本框 21"/>
          <p:cNvSpPr txBox="1"/>
          <p:nvPr/>
        </p:nvSpPr>
        <p:spPr>
          <a:xfrm>
            <a:off x="7153290" y="978089"/>
            <a:ext cx="1143008" cy="307777"/>
          </a:xfrm>
          <a:prstGeom prst="rect">
            <a:avLst/>
          </a:prstGeom>
          <a:noFill/>
        </p:spPr>
        <p:txBody>
          <a:bodyPr wrap="square" rtlCol="0">
            <a:spAutoFit/>
          </a:bodyPr>
          <a:lstStyle/>
          <a:p>
            <a:pPr algn="r"/>
            <a:r>
              <a:rPr lang="zh-CN" altLang="en-US" sz="1400" b="1" dirty="0">
                <a:latin typeface="微软雅黑" charset="0"/>
                <a:ea typeface="微软雅黑" charset="0"/>
              </a:rPr>
              <a:t>展现终端</a:t>
            </a:r>
          </a:p>
        </p:txBody>
      </p:sp>
      <p:sp>
        <p:nvSpPr>
          <p:cNvPr id="27" name="文本框 26"/>
          <p:cNvSpPr txBox="1"/>
          <p:nvPr/>
        </p:nvSpPr>
        <p:spPr>
          <a:xfrm>
            <a:off x="7296166" y="4286262"/>
            <a:ext cx="1040765" cy="319405"/>
          </a:xfrm>
          <a:prstGeom prst="rect">
            <a:avLst/>
          </a:prstGeom>
          <a:noFill/>
        </p:spPr>
        <p:txBody>
          <a:bodyPr wrap="square" rtlCol="0">
            <a:spAutoFit/>
          </a:bodyPr>
          <a:lstStyle/>
          <a:p>
            <a:pPr algn="r"/>
            <a:r>
              <a:rPr lang="zh-CN" altLang="en-US" sz="1400" b="1" dirty="0">
                <a:latin typeface="微软雅黑" charset="0"/>
                <a:ea typeface="微软雅黑" charset="0"/>
              </a:rPr>
              <a:t>告警监控</a:t>
            </a:r>
          </a:p>
        </p:txBody>
      </p:sp>
      <p:sp>
        <p:nvSpPr>
          <p:cNvPr id="28" name="圆角矩形 27"/>
          <p:cNvSpPr/>
          <p:nvPr/>
        </p:nvSpPr>
        <p:spPr>
          <a:xfrm>
            <a:off x="500034" y="2285998"/>
            <a:ext cx="5796000" cy="1500198"/>
          </a:xfrm>
          <a:prstGeom prst="roundRect">
            <a:avLst>
              <a:gd name="adj" fmla="val 0"/>
            </a:avLst>
          </a:prstGeom>
          <a:solidFill>
            <a:schemeClr val="accent5">
              <a:lumMod val="20000"/>
              <a:lumOff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微软雅黑" charset="0"/>
              <a:ea typeface="微软雅黑" charset="0"/>
            </a:endParaRPr>
          </a:p>
        </p:txBody>
      </p:sp>
      <p:sp>
        <p:nvSpPr>
          <p:cNvPr id="35" name="圆柱形 34"/>
          <p:cNvSpPr/>
          <p:nvPr/>
        </p:nvSpPr>
        <p:spPr>
          <a:xfrm>
            <a:off x="3295638" y="3251526"/>
            <a:ext cx="1152000" cy="534670"/>
          </a:xfrm>
          <a:prstGeom prst="can">
            <a:avLst/>
          </a:prstGeom>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80994" y="2857502"/>
            <a:ext cx="1040765" cy="319405"/>
          </a:xfrm>
          <a:prstGeom prst="rect">
            <a:avLst/>
          </a:prstGeom>
          <a:noFill/>
        </p:spPr>
        <p:txBody>
          <a:bodyPr wrap="square" rtlCol="0">
            <a:spAutoFit/>
          </a:bodyPr>
          <a:lstStyle/>
          <a:p>
            <a:r>
              <a:rPr lang="zh-CN" altLang="en-US" sz="1400" b="1" dirty="0">
                <a:latin typeface="微软雅黑" charset="0"/>
                <a:ea typeface="微软雅黑" charset="0"/>
              </a:rPr>
              <a:t>数据模型</a:t>
            </a:r>
          </a:p>
        </p:txBody>
      </p:sp>
      <p:sp>
        <p:nvSpPr>
          <p:cNvPr id="44" name="圆角矩形 43"/>
          <p:cNvSpPr/>
          <p:nvPr/>
        </p:nvSpPr>
        <p:spPr>
          <a:xfrm>
            <a:off x="500034" y="4000510"/>
            <a:ext cx="5796000" cy="714380"/>
          </a:xfrm>
          <a:prstGeom prst="roundRect">
            <a:avLst>
              <a:gd name="adj" fmla="val 0"/>
            </a:avLst>
          </a:prstGeom>
          <a:solidFill>
            <a:schemeClr val="accent2">
              <a:lumMod val="20000"/>
              <a:lumOff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a:latin typeface="微软雅黑" charset="0"/>
              <a:ea typeface="微软雅黑" charset="0"/>
            </a:endParaRPr>
          </a:p>
        </p:txBody>
      </p:sp>
      <p:sp>
        <p:nvSpPr>
          <p:cNvPr id="46" name="文本框 45"/>
          <p:cNvSpPr txBox="1"/>
          <p:nvPr/>
        </p:nvSpPr>
        <p:spPr>
          <a:xfrm>
            <a:off x="580994" y="4252609"/>
            <a:ext cx="1040765" cy="319405"/>
          </a:xfrm>
          <a:prstGeom prst="rect">
            <a:avLst/>
          </a:prstGeom>
          <a:noFill/>
        </p:spPr>
        <p:txBody>
          <a:bodyPr wrap="square" rtlCol="0">
            <a:spAutoFit/>
          </a:bodyPr>
          <a:lstStyle/>
          <a:p>
            <a:r>
              <a:rPr lang="zh-CN" altLang="en-US" sz="1400" b="1" dirty="0">
                <a:latin typeface="微软雅黑" charset="0"/>
                <a:ea typeface="微软雅黑" charset="0"/>
              </a:rPr>
              <a:t>数据集成</a:t>
            </a:r>
          </a:p>
        </p:txBody>
      </p:sp>
      <p:cxnSp>
        <p:nvCxnSpPr>
          <p:cNvPr id="92" name="直接箭头连接符 91"/>
          <p:cNvCxnSpPr/>
          <p:nvPr/>
        </p:nvCxnSpPr>
        <p:spPr>
          <a:xfrm rot="5400000" flipH="1" flipV="1">
            <a:off x="5563092" y="4301220"/>
            <a:ext cx="180000" cy="158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rot="5400000" flipH="1" flipV="1">
            <a:off x="4420878" y="4302906"/>
            <a:ext cx="180000" cy="158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rot="5400000" flipH="1" flipV="1">
            <a:off x="3206432" y="4302906"/>
            <a:ext cx="180000" cy="158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rot="5400000" flipH="1" flipV="1">
            <a:off x="2063424" y="4302906"/>
            <a:ext cx="180000" cy="158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圆柱形 95"/>
          <p:cNvSpPr/>
          <p:nvPr/>
        </p:nvSpPr>
        <p:spPr>
          <a:xfrm>
            <a:off x="4979776" y="3251526"/>
            <a:ext cx="1152000" cy="534670"/>
          </a:xfrm>
          <a:prstGeom prst="can">
            <a:avLst/>
          </a:prstGeom>
          <a:extLst>
            <a:ext uri="{909E8E84-426E-40DD-AFC4-6F175D3DCCD1}">
              <a14:hiddenFill xmlns:a14="http://schemas.microsoft.com/office/drawing/2010/main">
                <a:solidFill>
                  <a:schemeClr val="accent1"/>
                </a:solidFill>
              </a14:hiddenFill>
            </a:ext>
          </a:ex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97" name="圆柱形 96"/>
          <p:cNvSpPr/>
          <p:nvPr/>
        </p:nvSpPr>
        <p:spPr>
          <a:xfrm>
            <a:off x="1724002" y="3251526"/>
            <a:ext cx="1008000" cy="534670"/>
          </a:xfrm>
          <a:prstGeom prst="can">
            <a:avLst/>
          </a:prstGeom>
          <a:extLst>
            <a:ext uri="{909E8E84-426E-40DD-AFC4-6F175D3DCCD1}">
              <a14:hiddenFill xmlns:a14="http://schemas.microsoft.com/office/drawing/2010/main">
                <a:solidFill>
                  <a:schemeClr val="accent1"/>
                </a:solidFill>
              </a14:hiddenFill>
            </a:ext>
          </a:ex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8" name="平行四边形 97"/>
          <p:cNvSpPr/>
          <p:nvPr/>
        </p:nvSpPr>
        <p:spPr>
          <a:xfrm>
            <a:off x="3347313" y="3498858"/>
            <a:ext cx="360000" cy="144000"/>
          </a:xfrm>
          <a:prstGeom prst="parallelogram">
            <a:avLst>
              <a:gd name="adj" fmla="val 61226"/>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平行四边形 98"/>
          <p:cNvSpPr/>
          <p:nvPr/>
        </p:nvSpPr>
        <p:spPr>
          <a:xfrm>
            <a:off x="3704503" y="3498858"/>
            <a:ext cx="360000" cy="144000"/>
          </a:xfrm>
          <a:prstGeom prst="parallelogram">
            <a:avLst>
              <a:gd name="adj" fmla="val 61226"/>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平行四边形 99"/>
          <p:cNvSpPr/>
          <p:nvPr/>
        </p:nvSpPr>
        <p:spPr>
          <a:xfrm>
            <a:off x="4058883" y="3498858"/>
            <a:ext cx="360000" cy="144000"/>
          </a:xfrm>
          <a:prstGeom prst="parallelogram">
            <a:avLst>
              <a:gd name="adj" fmla="val 61226"/>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立方体 100"/>
          <p:cNvSpPr/>
          <p:nvPr/>
        </p:nvSpPr>
        <p:spPr>
          <a:xfrm>
            <a:off x="5060206" y="3427420"/>
            <a:ext cx="285752" cy="215900"/>
          </a:xfrm>
          <a:prstGeom prst="cube">
            <a:avLst>
              <a:gd name="adj" fmla="val 25000"/>
            </a:avLst>
          </a:prstGeom>
          <a:solidFill>
            <a:schemeClr val="bg1"/>
          </a:solidFill>
          <a:ln w="19050">
            <a:solidFill>
              <a:schemeClr val="bg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2" name="立方体 101"/>
          <p:cNvSpPr/>
          <p:nvPr/>
        </p:nvSpPr>
        <p:spPr>
          <a:xfrm>
            <a:off x="5417396" y="3427420"/>
            <a:ext cx="285752" cy="215900"/>
          </a:xfrm>
          <a:prstGeom prst="cube">
            <a:avLst>
              <a:gd name="adj" fmla="val 25000"/>
            </a:avLst>
          </a:prstGeom>
          <a:solidFill>
            <a:schemeClr val="bg1"/>
          </a:solidFill>
          <a:ln w="19050">
            <a:solidFill>
              <a:schemeClr val="bg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3" name="立方体 102"/>
          <p:cNvSpPr/>
          <p:nvPr/>
        </p:nvSpPr>
        <p:spPr>
          <a:xfrm>
            <a:off x="5774586" y="3427420"/>
            <a:ext cx="285752" cy="215900"/>
          </a:xfrm>
          <a:prstGeom prst="cube">
            <a:avLst>
              <a:gd name="adj" fmla="val 25000"/>
            </a:avLst>
          </a:prstGeom>
          <a:solidFill>
            <a:schemeClr val="bg1"/>
          </a:solidFill>
          <a:ln w="19050">
            <a:solidFill>
              <a:schemeClr val="bg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104" name="直接箭头连接符 103"/>
          <p:cNvCxnSpPr/>
          <p:nvPr/>
        </p:nvCxnSpPr>
        <p:spPr>
          <a:xfrm rot="5400000" flipH="1" flipV="1">
            <a:off x="5260134" y="3891716"/>
            <a:ext cx="216000" cy="158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rot="5400000" flipH="1" flipV="1">
            <a:off x="3768928" y="3891716"/>
            <a:ext cx="216000" cy="158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rot="16200000" flipH="1">
            <a:off x="5435066" y="3210678"/>
            <a:ext cx="252000" cy="1588"/>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nvCxnSpPr>
        <p:spPr>
          <a:xfrm rot="16200000" flipH="1">
            <a:off x="3750928" y="3210678"/>
            <a:ext cx="252000" cy="1588"/>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直接箭头连接符 110"/>
          <p:cNvCxnSpPr/>
          <p:nvPr/>
        </p:nvCxnSpPr>
        <p:spPr>
          <a:xfrm rot="16200000" flipH="1">
            <a:off x="2098862" y="3210677"/>
            <a:ext cx="252000" cy="1588"/>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圆角矩形 48"/>
          <p:cNvSpPr/>
          <p:nvPr/>
        </p:nvSpPr>
        <p:spPr>
          <a:xfrm>
            <a:off x="2819385" y="4355452"/>
            <a:ext cx="1008000" cy="288000"/>
          </a:xfrm>
          <a:prstGeom prst="roundRect">
            <a:avLst>
              <a:gd name="adj" fmla="val 0"/>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100" b="1" dirty="0">
                <a:latin typeface="微软雅黑" charset="0"/>
                <a:ea typeface="微软雅黑" charset="0"/>
              </a:rPr>
              <a:t>企业</a:t>
            </a:r>
            <a:r>
              <a:rPr lang="en-US" altLang="zh-CN" sz="1100" b="1" dirty="0">
                <a:latin typeface="微软雅黑" charset="0"/>
                <a:ea typeface="微软雅黑" charset="0"/>
              </a:rPr>
              <a:t>A</a:t>
            </a:r>
            <a:r>
              <a:rPr lang="zh-CN" altLang="en-US" sz="1100" b="1" dirty="0">
                <a:latin typeface="微软雅黑" charset="0"/>
                <a:ea typeface="微软雅黑" charset="0"/>
              </a:rPr>
              <a:t>系统</a:t>
            </a:r>
          </a:p>
        </p:txBody>
      </p:sp>
      <p:sp>
        <p:nvSpPr>
          <p:cNvPr id="51" name="圆角矩形 50"/>
          <p:cNvSpPr/>
          <p:nvPr/>
        </p:nvSpPr>
        <p:spPr>
          <a:xfrm>
            <a:off x="1652564" y="4355452"/>
            <a:ext cx="1008000" cy="288000"/>
          </a:xfrm>
          <a:prstGeom prst="roundRect">
            <a:avLst>
              <a:gd name="adj" fmla="val 0"/>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100" b="1">
                <a:latin typeface="微软雅黑" charset="0"/>
                <a:ea typeface="微软雅黑" charset="0"/>
              </a:rPr>
              <a:t>CPCE</a:t>
            </a:r>
          </a:p>
        </p:txBody>
      </p:sp>
      <p:sp>
        <p:nvSpPr>
          <p:cNvPr id="52" name="圆角矩形 51"/>
          <p:cNvSpPr/>
          <p:nvPr/>
        </p:nvSpPr>
        <p:spPr>
          <a:xfrm>
            <a:off x="3986206" y="4355452"/>
            <a:ext cx="1008000" cy="288000"/>
          </a:xfrm>
          <a:prstGeom prst="roundRect">
            <a:avLst>
              <a:gd name="adj" fmla="val 0"/>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100" b="1">
                <a:latin typeface="微软雅黑" charset="0"/>
                <a:ea typeface="微软雅黑" charset="0"/>
              </a:rPr>
              <a:t>企业</a:t>
            </a:r>
            <a:r>
              <a:rPr lang="en-US" altLang="zh-CN" sz="1100" b="1">
                <a:latin typeface="微软雅黑" charset="0"/>
                <a:ea typeface="微软雅黑" charset="0"/>
              </a:rPr>
              <a:t>B</a:t>
            </a:r>
            <a:r>
              <a:rPr lang="zh-CN" altLang="en-US" sz="1100" b="1">
                <a:latin typeface="微软雅黑" charset="0"/>
                <a:ea typeface="微软雅黑" charset="0"/>
              </a:rPr>
              <a:t>系统</a:t>
            </a:r>
          </a:p>
        </p:txBody>
      </p:sp>
      <p:sp>
        <p:nvSpPr>
          <p:cNvPr id="53" name="圆角矩形 52"/>
          <p:cNvSpPr/>
          <p:nvPr/>
        </p:nvSpPr>
        <p:spPr>
          <a:xfrm>
            <a:off x="5153026" y="4355452"/>
            <a:ext cx="1008000" cy="288000"/>
          </a:xfrm>
          <a:prstGeom prst="roundRect">
            <a:avLst>
              <a:gd name="adj" fmla="val 0"/>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latin typeface="微软雅黑" charset="0"/>
                <a:ea typeface="微软雅黑" charset="0"/>
              </a:rPr>
              <a:t>XXX</a:t>
            </a:r>
            <a:r>
              <a:rPr lang="zh-CN" altLang="en-US" sz="1100" b="1" dirty="0">
                <a:latin typeface="微软雅黑" charset="0"/>
                <a:ea typeface="微软雅黑" charset="0"/>
              </a:rPr>
              <a:t>系统</a:t>
            </a:r>
          </a:p>
        </p:txBody>
      </p:sp>
      <p:sp>
        <p:nvSpPr>
          <p:cNvPr id="45" name="圆角矩形 44"/>
          <p:cNvSpPr/>
          <p:nvPr/>
        </p:nvSpPr>
        <p:spPr>
          <a:xfrm>
            <a:off x="1652564" y="3926824"/>
            <a:ext cx="4500594" cy="288000"/>
          </a:xfrm>
          <a:prstGeom prst="roundRect">
            <a:avLst>
              <a:gd name="adj" fmla="val 0"/>
            </a:avLst>
          </a:prstGeom>
          <a:solidFill>
            <a:schemeClr val="accent2">
              <a:lumMod val="75000"/>
            </a:schemeClr>
          </a:solidFill>
          <a:ln>
            <a:miter lim="800000"/>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100" b="1" dirty="0">
                <a:latin typeface="微软雅黑" charset="0"/>
                <a:ea typeface="微软雅黑" charset="0"/>
              </a:rPr>
              <a:t>实时数据</a:t>
            </a:r>
            <a:r>
              <a:rPr lang="en-US" altLang="zh-CN" sz="1100" b="1" dirty="0">
                <a:latin typeface="微软雅黑" charset="0"/>
                <a:ea typeface="微软雅黑" charset="0"/>
              </a:rPr>
              <a:t>ETL</a:t>
            </a:r>
            <a:r>
              <a:rPr lang="zh-CN" altLang="en-US" sz="1100" b="1" dirty="0">
                <a:latin typeface="微软雅黑" charset="0"/>
                <a:ea typeface="微软雅黑" charset="0"/>
              </a:rPr>
              <a:t>集成</a:t>
            </a:r>
          </a:p>
        </p:txBody>
      </p:sp>
      <p:sp>
        <p:nvSpPr>
          <p:cNvPr id="31" name="圆角矩形 30"/>
          <p:cNvSpPr/>
          <p:nvPr/>
        </p:nvSpPr>
        <p:spPr>
          <a:xfrm>
            <a:off x="1652564" y="2855254"/>
            <a:ext cx="1152000" cy="288000"/>
          </a:xfrm>
          <a:prstGeom prst="roundRec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latin typeface="微软雅黑" charset="0"/>
                <a:ea typeface="微软雅黑" charset="0"/>
              </a:rPr>
              <a:t>数据</a:t>
            </a:r>
            <a:r>
              <a:rPr lang="en-US" altLang="zh-CN" sz="1000" b="1" dirty="0">
                <a:latin typeface="微软雅黑" charset="0"/>
                <a:ea typeface="微软雅黑" charset="0"/>
              </a:rPr>
              <a:t>Adaptor</a:t>
            </a:r>
          </a:p>
        </p:txBody>
      </p:sp>
      <p:sp>
        <p:nvSpPr>
          <p:cNvPr id="32" name="圆角矩形 31"/>
          <p:cNvSpPr/>
          <p:nvPr/>
        </p:nvSpPr>
        <p:spPr>
          <a:xfrm>
            <a:off x="3304630" y="2855254"/>
            <a:ext cx="1152000" cy="288000"/>
          </a:xfrm>
          <a:prstGeom prst="roundRec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000" b="1" dirty="0">
                <a:latin typeface="微软雅黑" charset="0"/>
                <a:ea typeface="微软雅黑" charset="0"/>
              </a:rPr>
              <a:t>二维业务事件分析</a:t>
            </a:r>
          </a:p>
        </p:txBody>
      </p:sp>
      <p:sp>
        <p:nvSpPr>
          <p:cNvPr id="33" name="圆角矩形 32"/>
          <p:cNvSpPr/>
          <p:nvPr/>
        </p:nvSpPr>
        <p:spPr>
          <a:xfrm>
            <a:off x="5001158" y="2855254"/>
            <a:ext cx="1152000" cy="288000"/>
          </a:xfrm>
          <a:prstGeom prst="roundRec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000" b="1" dirty="0">
                <a:latin typeface="微软雅黑" charset="0"/>
                <a:ea typeface="微软雅黑" charset="0"/>
              </a:rPr>
              <a:t>实时多维分析引擎</a:t>
            </a:r>
          </a:p>
        </p:txBody>
      </p:sp>
      <p:cxnSp>
        <p:nvCxnSpPr>
          <p:cNvPr id="112" name="直接箭头连接符 111"/>
          <p:cNvCxnSpPr/>
          <p:nvPr/>
        </p:nvCxnSpPr>
        <p:spPr>
          <a:xfrm rot="16200000" flipH="1">
            <a:off x="5435066" y="2730708"/>
            <a:ext cx="252000" cy="1588"/>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直接箭头连接符 112"/>
          <p:cNvCxnSpPr/>
          <p:nvPr/>
        </p:nvCxnSpPr>
        <p:spPr>
          <a:xfrm rot="16200000" flipH="1">
            <a:off x="3750928" y="2730708"/>
            <a:ext cx="252000" cy="1588"/>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p:nvPr/>
        </p:nvCxnSpPr>
        <p:spPr>
          <a:xfrm rot="16200000" flipH="1">
            <a:off x="2098862" y="2730708"/>
            <a:ext cx="252000" cy="1588"/>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1652564" y="2425502"/>
            <a:ext cx="4500594" cy="288290"/>
          </a:xfrm>
          <a:prstGeom prst="roundRec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latin typeface="微软雅黑" charset="0"/>
                <a:ea typeface="微软雅黑" charset="0"/>
              </a:rPr>
              <a:t>统一数据中心</a:t>
            </a:r>
          </a:p>
        </p:txBody>
      </p:sp>
      <p:cxnSp>
        <p:nvCxnSpPr>
          <p:cNvPr id="120" name="直接箭头连接符 119"/>
          <p:cNvCxnSpPr/>
          <p:nvPr/>
        </p:nvCxnSpPr>
        <p:spPr>
          <a:xfrm>
            <a:off x="2295506" y="1611324"/>
            <a:ext cx="214314" cy="1588"/>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a:off x="2295506" y="1927220"/>
            <a:ext cx="214314" cy="1588"/>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rot="5400000" flipH="1" flipV="1">
            <a:off x="4975225" y="1392229"/>
            <a:ext cx="214314" cy="158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rot="5400000">
            <a:off x="3775785" y="2266080"/>
            <a:ext cx="324000" cy="1588"/>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直接箭头连接符 128"/>
          <p:cNvCxnSpPr/>
          <p:nvPr/>
        </p:nvCxnSpPr>
        <p:spPr>
          <a:xfrm rot="16200000" flipV="1">
            <a:off x="3632909" y="2266080"/>
            <a:ext cx="324000" cy="1588"/>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p:nvPr/>
        </p:nvCxnSpPr>
        <p:spPr>
          <a:xfrm rot="5400000" flipH="1" flipV="1">
            <a:off x="6439704" y="3856840"/>
            <a:ext cx="428628" cy="1588"/>
          </a:xfrm>
          <a:prstGeom prst="straightConnector1">
            <a:avLst/>
          </a:prstGeom>
          <a:ln w="28575">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6568860" y="3854262"/>
            <a:ext cx="1656000" cy="360562"/>
          </a:xfrm>
          <a:prstGeom prst="roundRect">
            <a:avLst>
              <a:gd name="adj" fmla="val 0"/>
            </a:avLst>
          </a:prstGeom>
          <a:ln w="19050">
            <a:miter lim="800000"/>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b="1">
                <a:latin typeface="微软雅黑" charset="0"/>
                <a:ea typeface="微软雅黑" charset="0"/>
              </a:rPr>
              <a:t>业务规则引擎</a:t>
            </a:r>
          </a:p>
        </p:txBody>
      </p:sp>
      <p:cxnSp>
        <p:nvCxnSpPr>
          <p:cNvPr id="153" name="直接箭头连接符 152"/>
          <p:cNvCxnSpPr/>
          <p:nvPr/>
        </p:nvCxnSpPr>
        <p:spPr>
          <a:xfrm>
            <a:off x="7224727" y="3214692"/>
            <a:ext cx="360000"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直接箭头连接符 153"/>
          <p:cNvCxnSpPr/>
          <p:nvPr/>
        </p:nvCxnSpPr>
        <p:spPr>
          <a:xfrm rot="10800000">
            <a:off x="6153158" y="2571750"/>
            <a:ext cx="216000" cy="1588"/>
          </a:xfrm>
          <a:prstGeom prst="straightConnector1">
            <a:avLst/>
          </a:prstGeom>
          <a:ln w="28575">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直接箭头连接符 161"/>
          <p:cNvCxnSpPr/>
          <p:nvPr/>
        </p:nvCxnSpPr>
        <p:spPr>
          <a:xfrm rot="5400000">
            <a:off x="5689605" y="3249617"/>
            <a:ext cx="1357322" cy="1588"/>
          </a:xfrm>
          <a:prstGeom prst="straightConnector1">
            <a:avLst/>
          </a:prstGeom>
          <a:ln w="28575">
            <a:solidFill>
              <a:schemeClr val="bg2">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接箭头连接符 164"/>
          <p:cNvCxnSpPr/>
          <p:nvPr/>
        </p:nvCxnSpPr>
        <p:spPr>
          <a:xfrm rot="10800000">
            <a:off x="6153158" y="1927220"/>
            <a:ext cx="500066" cy="1588"/>
          </a:xfrm>
          <a:prstGeom prst="straightConnector1">
            <a:avLst/>
          </a:prstGeom>
          <a:ln w="28575">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直接箭头连接符 169"/>
          <p:cNvCxnSpPr/>
          <p:nvPr/>
        </p:nvCxnSpPr>
        <p:spPr>
          <a:xfrm>
            <a:off x="6153158" y="4141798"/>
            <a:ext cx="370116" cy="1588"/>
          </a:xfrm>
          <a:prstGeom prst="straightConnector1">
            <a:avLst/>
          </a:prstGeom>
          <a:ln w="28575">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直接箭头连接符 178"/>
          <p:cNvCxnSpPr/>
          <p:nvPr/>
        </p:nvCxnSpPr>
        <p:spPr>
          <a:xfrm>
            <a:off x="6367472" y="3929072"/>
            <a:ext cx="201388" cy="0"/>
          </a:xfrm>
          <a:prstGeom prst="straightConnector1">
            <a:avLst/>
          </a:prstGeom>
          <a:ln w="28575">
            <a:solidFill>
              <a:schemeClr val="bg2">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p:nvPr/>
        </p:nvCxnSpPr>
        <p:spPr>
          <a:xfrm rot="5400000">
            <a:off x="6040381" y="2541651"/>
            <a:ext cx="1225686" cy="1588"/>
          </a:xfrm>
          <a:prstGeom prst="straightConnector1">
            <a:avLst/>
          </a:prstGeom>
          <a:ln w="28575">
            <a:solidFill>
              <a:schemeClr val="bg2">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直接箭头连接符 206"/>
          <p:cNvCxnSpPr/>
          <p:nvPr/>
        </p:nvCxnSpPr>
        <p:spPr>
          <a:xfrm rot="5400000" flipH="1" flipV="1">
            <a:off x="6740017" y="2587105"/>
            <a:ext cx="540000" cy="794"/>
          </a:xfrm>
          <a:prstGeom prst="straightConnector1">
            <a:avLst/>
          </a:prstGeom>
          <a:ln w="28575">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1" name="直接箭头连接符 210"/>
          <p:cNvCxnSpPr/>
          <p:nvPr/>
        </p:nvCxnSpPr>
        <p:spPr>
          <a:xfrm flipV="1">
            <a:off x="6153158" y="1714494"/>
            <a:ext cx="720000" cy="0"/>
          </a:xfrm>
          <a:prstGeom prst="straightConnector1">
            <a:avLst/>
          </a:prstGeom>
          <a:ln w="28575">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5" name="图片 214" descr="Responsive-Screen-Mockup-Pack.png"/>
          <p:cNvPicPr>
            <a:picLocks noChangeAspect="1"/>
          </p:cNvPicPr>
          <p:nvPr/>
        </p:nvPicPr>
        <p:blipFill>
          <a:blip r:embed="rId3" cstate="print"/>
          <a:stretch>
            <a:fillRect/>
          </a:stretch>
        </p:blipFill>
        <p:spPr>
          <a:xfrm>
            <a:off x="6653224" y="1357304"/>
            <a:ext cx="1767273" cy="1080000"/>
          </a:xfrm>
          <a:prstGeom prst="rect">
            <a:avLst/>
          </a:prstGeom>
        </p:spPr>
      </p:pic>
      <p:sp>
        <p:nvSpPr>
          <p:cNvPr id="19" name="圆角矩形 18"/>
          <p:cNvSpPr/>
          <p:nvPr/>
        </p:nvSpPr>
        <p:spPr>
          <a:xfrm>
            <a:off x="6576728" y="2801136"/>
            <a:ext cx="648000" cy="864000"/>
          </a:xfrm>
          <a:prstGeom prst="roundRect">
            <a:avLst>
              <a:gd name="adj" fmla="val 0"/>
            </a:avLst>
          </a:prstGeom>
          <a:ln w="19050">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000" b="1">
                <a:latin typeface="微软雅黑" charset="0"/>
                <a:ea typeface="微软雅黑" charset="0"/>
              </a:rPr>
              <a:t>告警渠道</a:t>
            </a:r>
          </a:p>
        </p:txBody>
      </p:sp>
      <p:sp>
        <p:nvSpPr>
          <p:cNvPr id="3" name="矩形 2">
            <a:extLst>
              <a:ext uri="{FF2B5EF4-FFF2-40B4-BE49-F238E27FC236}">
                <a16:creationId xmlns:a16="http://schemas.microsoft.com/office/drawing/2014/main" id="{7778C51C-E530-4C19-8193-A6F25C5C0AD3}"/>
              </a:ext>
            </a:extLst>
          </p:cNvPr>
          <p:cNvSpPr/>
          <p:nvPr/>
        </p:nvSpPr>
        <p:spPr>
          <a:xfrm>
            <a:off x="7020272" y="1621052"/>
            <a:ext cx="564455" cy="88098"/>
          </a:xfrm>
          <a:prstGeom prst="rect">
            <a:avLst/>
          </a:prstGeom>
          <a:solidFill>
            <a:srgbClr val="163064"/>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B08D4AFB-03B6-4FE9-B0A0-3CF62704AC24}"/>
              </a:ext>
            </a:extLst>
          </p:cNvPr>
          <p:cNvSpPr/>
          <p:nvPr/>
        </p:nvSpPr>
        <p:spPr>
          <a:xfrm>
            <a:off x="7618873" y="1960927"/>
            <a:ext cx="351535" cy="88098"/>
          </a:xfrm>
          <a:prstGeom prst="rect">
            <a:avLst/>
          </a:prstGeom>
          <a:solidFill>
            <a:srgbClr val="163064"/>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23F957CE-20DD-4718-9AAC-728AE6FDB31B}"/>
              </a:ext>
            </a:extLst>
          </p:cNvPr>
          <p:cNvSpPr/>
          <p:nvPr/>
        </p:nvSpPr>
        <p:spPr>
          <a:xfrm>
            <a:off x="6951176" y="1986230"/>
            <a:ext cx="234000" cy="88098"/>
          </a:xfrm>
          <a:prstGeom prst="rect">
            <a:avLst/>
          </a:prstGeom>
          <a:solidFill>
            <a:srgbClr val="163064"/>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B272F8DA-69E8-4C39-821F-5C5AE1A9B792}"/>
              </a:ext>
            </a:extLst>
          </p:cNvPr>
          <p:cNvSpPr/>
          <p:nvPr/>
        </p:nvSpPr>
        <p:spPr>
          <a:xfrm flipV="1">
            <a:off x="7082288" y="1954452"/>
            <a:ext cx="103120" cy="230289"/>
          </a:xfrm>
          <a:prstGeom prst="triangle">
            <a:avLst>
              <a:gd name="adj" fmla="val 100000"/>
            </a:avLst>
          </a:prstGeom>
          <a:solidFill>
            <a:srgbClr val="4A5B85"/>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0052" y="285734"/>
            <a:ext cx="8229600" cy="357190"/>
          </a:xfrm>
        </p:spPr>
        <p:txBody>
          <a:bodyPr>
            <a:noAutofit/>
          </a:bodyPr>
          <a:lstStyle/>
          <a:p>
            <a:r>
              <a:rPr lang="zh-CN" altLang="en-US" dirty="0"/>
              <a:t>生产数据来源</a:t>
            </a:r>
          </a:p>
        </p:txBody>
      </p:sp>
      <p:sp>
        <p:nvSpPr>
          <p:cNvPr id="3" name="灯片编号占位符 2"/>
          <p:cNvSpPr>
            <a:spLocks noGrp="1"/>
          </p:cNvSpPr>
          <p:nvPr>
            <p:ph type="sldNum" sz="quarter" idx="4"/>
          </p:nvPr>
        </p:nvSpPr>
        <p:spPr/>
        <p:txBody>
          <a:bodyPr/>
          <a:lstStyle/>
          <a:p>
            <a:fld id="{763DDF4F-E27A-47D0-855E-39ECD34A9291}" type="slidenum">
              <a:rPr lang="zh-CN" altLang="en-US" smtClean="0"/>
              <a:pPr/>
              <a:t>14</a:t>
            </a:fld>
            <a:endParaRPr lang="zh-CN" altLang="en-US"/>
          </a:p>
        </p:txBody>
      </p:sp>
      <p:grpSp>
        <p:nvGrpSpPr>
          <p:cNvPr id="58" name="组合 57"/>
          <p:cNvGrpSpPr/>
          <p:nvPr/>
        </p:nvGrpSpPr>
        <p:grpSpPr>
          <a:xfrm>
            <a:off x="1068149" y="785800"/>
            <a:ext cx="4936000" cy="3857652"/>
            <a:chOff x="1639653" y="857238"/>
            <a:chExt cx="4936000" cy="3857652"/>
          </a:xfrm>
        </p:grpSpPr>
        <p:sp>
          <p:nvSpPr>
            <p:cNvPr id="5" name="椭圆 4"/>
            <p:cNvSpPr/>
            <p:nvPr/>
          </p:nvSpPr>
          <p:spPr>
            <a:xfrm>
              <a:off x="2214546" y="857238"/>
              <a:ext cx="3600000" cy="3600000"/>
            </a:xfrm>
            <a:prstGeom prst="ellipse">
              <a:avLst/>
            </a:prstGeom>
            <a:gradFill flip="none" rotWithShape="1">
              <a:gsLst>
                <a:gs pos="88000">
                  <a:schemeClr val="bg1">
                    <a:alpha val="60000"/>
                  </a:schemeClr>
                </a:gs>
                <a:gs pos="50000">
                  <a:schemeClr val="bg1"/>
                </a:gs>
                <a:gs pos="100000">
                  <a:schemeClr val="accent1">
                    <a:tint val="23500"/>
                    <a:satMod val="160000"/>
                  </a:schemeClr>
                </a:gs>
              </a:gsLst>
              <a:path path="shape">
                <a:fillToRect l="50000" t="50000" r="50000" b="50000"/>
              </a:path>
              <a:tileRect/>
            </a:gra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rot="5400000" flipH="1" flipV="1">
              <a:off x="3036480" y="3678642"/>
              <a:ext cx="1928826" cy="794"/>
            </a:xfrm>
            <a:prstGeom prst="straightConnector1">
              <a:avLst/>
            </a:prstGeom>
            <a:ln w="38100">
              <a:solidFill>
                <a:srgbClr val="4A7EBB">
                  <a:alpha val="30196"/>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39653" y="2437627"/>
              <a:ext cx="646331"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供应侧</a:t>
              </a:r>
            </a:p>
          </p:txBody>
        </p:sp>
        <p:sp>
          <p:nvSpPr>
            <p:cNvPr id="32" name="TextBox 31"/>
            <p:cNvSpPr txBox="1"/>
            <p:nvPr/>
          </p:nvSpPr>
          <p:spPr>
            <a:xfrm rot="19464132">
              <a:off x="2259000" y="3475010"/>
              <a:ext cx="492443" cy="276999"/>
            </a:xfrm>
            <a:prstGeom prst="rect">
              <a:avLst/>
            </a:prstGeom>
            <a:noFill/>
          </p:spPr>
          <p:txBody>
            <a:bodyPr wrap="square" rtlCol="0">
              <a:spAutoFit/>
            </a:bodyPr>
            <a:lstStyle/>
            <a:p>
              <a:r>
                <a:rPr lang="zh-CN" altLang="en-US" sz="1200" dirty="0">
                  <a:latin typeface="微软雅黑" pitchFamily="34" charset="-122"/>
                  <a:ea typeface="微软雅黑" pitchFamily="34" charset="-122"/>
                </a:rPr>
                <a:t>设计</a:t>
              </a:r>
            </a:p>
          </p:txBody>
        </p:sp>
        <p:sp>
          <p:nvSpPr>
            <p:cNvPr id="33" name="TextBox 32"/>
            <p:cNvSpPr txBox="1"/>
            <p:nvPr/>
          </p:nvSpPr>
          <p:spPr>
            <a:xfrm rot="19499485">
              <a:off x="5187657" y="1402064"/>
              <a:ext cx="492443" cy="276999"/>
            </a:xfrm>
            <a:prstGeom prst="rect">
              <a:avLst/>
            </a:prstGeom>
            <a:noFill/>
          </p:spPr>
          <p:txBody>
            <a:bodyPr wrap="square" rtlCol="0">
              <a:spAutoFit/>
            </a:bodyPr>
            <a:lstStyle/>
            <a:p>
              <a:r>
                <a:rPr lang="zh-CN" altLang="en-US" sz="1200" dirty="0">
                  <a:latin typeface="微软雅黑" pitchFamily="34" charset="-122"/>
                  <a:ea typeface="微软雅黑" pitchFamily="34" charset="-122"/>
                </a:rPr>
                <a:t>支持</a:t>
              </a:r>
            </a:p>
          </p:txBody>
        </p:sp>
        <p:sp>
          <p:nvSpPr>
            <p:cNvPr id="34" name="TextBox 33"/>
            <p:cNvSpPr txBox="1"/>
            <p:nvPr/>
          </p:nvSpPr>
          <p:spPr>
            <a:xfrm>
              <a:off x="3500430" y="857238"/>
              <a:ext cx="492443" cy="276999"/>
            </a:xfrm>
            <a:prstGeom prst="rect">
              <a:avLst/>
            </a:prstGeom>
            <a:noFill/>
          </p:spPr>
          <p:txBody>
            <a:bodyPr wrap="square" rtlCol="0">
              <a:spAutoFit/>
            </a:bodyPr>
            <a:lstStyle/>
            <a:p>
              <a:r>
                <a:rPr lang="zh-CN" altLang="en-US" sz="1200" dirty="0">
                  <a:latin typeface="微软雅黑" pitchFamily="34" charset="-122"/>
                  <a:ea typeface="微软雅黑" pitchFamily="34" charset="-122"/>
                </a:rPr>
                <a:t>商务</a:t>
              </a:r>
            </a:p>
          </p:txBody>
        </p:sp>
        <p:sp>
          <p:nvSpPr>
            <p:cNvPr id="35" name="TextBox 34"/>
            <p:cNvSpPr txBox="1"/>
            <p:nvPr/>
          </p:nvSpPr>
          <p:spPr>
            <a:xfrm>
              <a:off x="3579491" y="4437891"/>
              <a:ext cx="492443" cy="276999"/>
            </a:xfrm>
            <a:prstGeom prst="rect">
              <a:avLst/>
            </a:prstGeom>
            <a:noFill/>
          </p:spPr>
          <p:txBody>
            <a:bodyPr wrap="square" rtlCol="0">
              <a:spAutoFit/>
            </a:bodyPr>
            <a:lstStyle/>
            <a:p>
              <a:r>
                <a:rPr lang="zh-CN" altLang="en-US" sz="1200" dirty="0">
                  <a:latin typeface="微软雅黑" pitchFamily="34" charset="-122"/>
                  <a:ea typeface="微软雅黑" pitchFamily="34" charset="-122"/>
                </a:rPr>
                <a:t>产品</a:t>
              </a:r>
            </a:p>
          </p:txBody>
        </p:sp>
        <p:sp>
          <p:nvSpPr>
            <p:cNvPr id="37" name="椭圆 36"/>
            <p:cNvSpPr/>
            <p:nvPr/>
          </p:nvSpPr>
          <p:spPr>
            <a:xfrm>
              <a:off x="2571736" y="2571750"/>
              <a:ext cx="2928958" cy="857256"/>
            </a:xfrm>
            <a:prstGeom prst="ellipse">
              <a:avLst/>
            </a:prstGeom>
            <a:solidFill>
              <a:schemeClr val="tx2">
                <a:lumMod val="60000"/>
                <a:lumOff val="40000"/>
                <a:alpha val="40000"/>
              </a:schemeClr>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214546" y="2285998"/>
              <a:ext cx="3600000" cy="857256"/>
            </a:xfrm>
            <a:prstGeom prst="ellipse">
              <a:avLst/>
            </a:prstGeom>
            <a:solidFill>
              <a:schemeClr val="accent5">
                <a:lumMod val="60000"/>
                <a:lumOff val="40000"/>
              </a:schemeClr>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571736" y="2428874"/>
              <a:ext cx="2928958" cy="540000"/>
            </a:xfrm>
            <a:prstGeom prst="ellipse">
              <a:avLst/>
            </a:prstGeom>
            <a:solidFill>
              <a:schemeClr val="accent1">
                <a:alpha val="40000"/>
              </a:schemeClr>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4000496" y="2928940"/>
              <a:ext cx="857256" cy="261610"/>
            </a:xfrm>
            <a:prstGeom prst="rect">
              <a:avLst/>
            </a:prstGeom>
            <a:noFill/>
          </p:spPr>
          <p:txBody>
            <a:bodyPr wrap="square" rtlCol="0">
              <a:spAutoFit/>
            </a:bodyPr>
            <a:lstStyle/>
            <a:p>
              <a:r>
                <a:rPr lang="zh-CN" altLang="en-US" sz="1050" dirty="0">
                  <a:latin typeface="微软雅黑" pitchFamily="34" charset="-122"/>
                  <a:ea typeface="微软雅黑" pitchFamily="34" charset="-122"/>
                </a:rPr>
                <a:t>企业设施</a:t>
              </a:r>
            </a:p>
          </p:txBody>
        </p:sp>
        <p:sp>
          <p:nvSpPr>
            <p:cNvPr id="38" name="TextBox 37"/>
            <p:cNvSpPr txBox="1"/>
            <p:nvPr/>
          </p:nvSpPr>
          <p:spPr>
            <a:xfrm>
              <a:off x="4000496" y="3143254"/>
              <a:ext cx="857256" cy="261610"/>
            </a:xfrm>
            <a:prstGeom prst="rect">
              <a:avLst/>
            </a:prstGeom>
            <a:noFill/>
          </p:spPr>
          <p:txBody>
            <a:bodyPr wrap="square" rtlCol="0">
              <a:spAutoFit/>
            </a:bodyPr>
            <a:lstStyle/>
            <a:p>
              <a:r>
                <a:rPr lang="zh-CN" altLang="en-US" sz="1050" dirty="0">
                  <a:latin typeface="微软雅黑" pitchFamily="34" charset="-122"/>
                  <a:ea typeface="微软雅黑" pitchFamily="34" charset="-122"/>
                </a:rPr>
                <a:t>运行设施</a:t>
              </a:r>
            </a:p>
          </p:txBody>
        </p:sp>
        <p:cxnSp>
          <p:nvCxnSpPr>
            <p:cNvPr id="9" name="直接箭头连接符 8"/>
            <p:cNvCxnSpPr/>
            <p:nvPr/>
          </p:nvCxnSpPr>
          <p:spPr>
            <a:xfrm>
              <a:off x="1714480" y="2714626"/>
              <a:ext cx="4857784"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endCxn id="5" idx="0"/>
            </p:cNvCxnSpPr>
            <p:nvPr/>
          </p:nvCxnSpPr>
          <p:spPr>
            <a:xfrm rot="5400000" flipH="1" flipV="1">
              <a:off x="3078033" y="1778907"/>
              <a:ext cx="1858182" cy="14844"/>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2357422" y="1500180"/>
              <a:ext cx="3357586" cy="2357454"/>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3500430" y="1357304"/>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HR</a:t>
              </a:r>
              <a:endParaRPr lang="zh-CN" altLang="en-US" sz="1200" b="1" dirty="0">
                <a:solidFill>
                  <a:schemeClr val="tx1"/>
                </a:solidFill>
              </a:endParaRPr>
            </a:p>
          </p:txBody>
        </p:sp>
        <p:sp>
          <p:nvSpPr>
            <p:cNvPr id="40" name="椭圆 39"/>
            <p:cNvSpPr/>
            <p:nvPr/>
          </p:nvSpPr>
          <p:spPr>
            <a:xfrm>
              <a:off x="3929058" y="1285866"/>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ERP</a:t>
              </a:r>
              <a:endParaRPr lang="zh-CN" altLang="en-US" sz="1200" b="1" dirty="0">
                <a:solidFill>
                  <a:schemeClr val="tx1"/>
                </a:solidFill>
              </a:endParaRPr>
            </a:p>
          </p:txBody>
        </p:sp>
        <p:sp>
          <p:nvSpPr>
            <p:cNvPr id="41" name="椭圆 40"/>
            <p:cNvSpPr/>
            <p:nvPr/>
          </p:nvSpPr>
          <p:spPr>
            <a:xfrm>
              <a:off x="4214810" y="1428742"/>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FIN</a:t>
              </a:r>
              <a:endParaRPr lang="zh-CN" altLang="en-US" sz="1200" b="1" dirty="0">
                <a:solidFill>
                  <a:schemeClr val="tx1"/>
                </a:solidFill>
              </a:endParaRPr>
            </a:p>
          </p:txBody>
        </p:sp>
        <p:sp>
          <p:nvSpPr>
            <p:cNvPr id="42" name="椭圆 41"/>
            <p:cNvSpPr/>
            <p:nvPr/>
          </p:nvSpPr>
          <p:spPr>
            <a:xfrm>
              <a:off x="2571736" y="2143122"/>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SCM</a:t>
              </a:r>
              <a:endParaRPr lang="zh-CN" altLang="en-US" sz="1200" b="1" dirty="0">
                <a:solidFill>
                  <a:schemeClr val="tx1"/>
                </a:solidFill>
              </a:endParaRPr>
            </a:p>
          </p:txBody>
        </p:sp>
        <p:sp>
          <p:nvSpPr>
            <p:cNvPr id="43" name="椭圆 42"/>
            <p:cNvSpPr/>
            <p:nvPr/>
          </p:nvSpPr>
          <p:spPr>
            <a:xfrm>
              <a:off x="2714612" y="2928940"/>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CAD</a:t>
              </a:r>
              <a:endParaRPr lang="zh-CN" altLang="en-US" sz="1200" b="1" dirty="0">
                <a:solidFill>
                  <a:schemeClr val="tx1"/>
                </a:solidFill>
              </a:endParaRPr>
            </a:p>
          </p:txBody>
        </p:sp>
        <p:sp>
          <p:nvSpPr>
            <p:cNvPr id="44" name="椭圆 43"/>
            <p:cNvSpPr/>
            <p:nvPr/>
          </p:nvSpPr>
          <p:spPr>
            <a:xfrm>
              <a:off x="5072066" y="2143122"/>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CRM</a:t>
              </a:r>
              <a:endParaRPr lang="zh-CN" altLang="en-US" sz="1200" b="1" dirty="0">
                <a:solidFill>
                  <a:schemeClr val="tx1"/>
                </a:solidFill>
              </a:endParaRPr>
            </a:p>
          </p:txBody>
        </p:sp>
        <p:sp>
          <p:nvSpPr>
            <p:cNvPr id="47" name="椭圆 46"/>
            <p:cNvSpPr/>
            <p:nvPr/>
          </p:nvSpPr>
          <p:spPr>
            <a:xfrm>
              <a:off x="3071802" y="3429006"/>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MES</a:t>
              </a:r>
              <a:endParaRPr lang="zh-CN" altLang="en-US" sz="1200" b="1" dirty="0">
                <a:solidFill>
                  <a:schemeClr val="tx1"/>
                </a:solidFill>
              </a:endParaRPr>
            </a:p>
          </p:txBody>
        </p:sp>
        <p:sp>
          <p:nvSpPr>
            <p:cNvPr id="48" name="椭圆 47"/>
            <p:cNvSpPr/>
            <p:nvPr/>
          </p:nvSpPr>
          <p:spPr>
            <a:xfrm>
              <a:off x="5000628" y="3071816"/>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TMS</a:t>
              </a:r>
              <a:endParaRPr lang="zh-CN" altLang="en-US" sz="1200" b="1" dirty="0">
                <a:solidFill>
                  <a:schemeClr val="tx1"/>
                </a:solidFill>
              </a:endParaRPr>
            </a:p>
          </p:txBody>
        </p:sp>
        <p:sp>
          <p:nvSpPr>
            <p:cNvPr id="49" name="椭圆 48"/>
            <p:cNvSpPr/>
            <p:nvPr/>
          </p:nvSpPr>
          <p:spPr>
            <a:xfrm>
              <a:off x="4071934" y="3500444"/>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EAM</a:t>
              </a:r>
              <a:endParaRPr lang="zh-CN" altLang="en-US" sz="1200" b="1" dirty="0">
                <a:solidFill>
                  <a:schemeClr val="tx1"/>
                </a:solidFill>
              </a:endParaRPr>
            </a:p>
          </p:txBody>
        </p:sp>
        <p:sp>
          <p:nvSpPr>
            <p:cNvPr id="50" name="椭圆 49"/>
            <p:cNvSpPr/>
            <p:nvPr/>
          </p:nvSpPr>
          <p:spPr>
            <a:xfrm>
              <a:off x="4572000" y="3429006"/>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tx1"/>
                  </a:solidFill>
                </a:rPr>
                <a:t>MI</a:t>
              </a:r>
              <a:endParaRPr lang="zh-CN" altLang="en-US" sz="1200" b="1" dirty="0">
                <a:solidFill>
                  <a:schemeClr val="tx1"/>
                </a:solidFill>
              </a:endParaRPr>
            </a:p>
          </p:txBody>
        </p:sp>
        <p:sp>
          <p:nvSpPr>
            <p:cNvPr id="51" name="椭圆 50"/>
            <p:cNvSpPr/>
            <p:nvPr/>
          </p:nvSpPr>
          <p:spPr>
            <a:xfrm>
              <a:off x="3500430" y="3429006"/>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b="1" dirty="0">
                  <a:solidFill>
                    <a:schemeClr val="tx1"/>
                  </a:solidFill>
                </a:rPr>
                <a:t>CAM</a:t>
              </a:r>
              <a:endParaRPr lang="zh-CN" altLang="en-US" sz="1100" b="1" dirty="0">
                <a:solidFill>
                  <a:schemeClr val="tx1"/>
                </a:solidFill>
              </a:endParaRPr>
            </a:p>
          </p:txBody>
        </p:sp>
        <p:sp>
          <p:nvSpPr>
            <p:cNvPr id="52" name="椭圆 51"/>
            <p:cNvSpPr/>
            <p:nvPr/>
          </p:nvSpPr>
          <p:spPr>
            <a:xfrm>
              <a:off x="3357554" y="3857634"/>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050" b="1" dirty="0">
                  <a:solidFill>
                    <a:schemeClr val="tx1"/>
                  </a:solidFill>
                </a:rPr>
                <a:t>WMS</a:t>
              </a:r>
              <a:endParaRPr lang="zh-CN" altLang="en-US" sz="1050" b="1" dirty="0">
                <a:solidFill>
                  <a:schemeClr val="tx1"/>
                </a:solidFill>
              </a:endParaRPr>
            </a:p>
          </p:txBody>
        </p:sp>
        <p:sp>
          <p:nvSpPr>
            <p:cNvPr id="53" name="椭圆 52"/>
            <p:cNvSpPr/>
            <p:nvPr/>
          </p:nvSpPr>
          <p:spPr>
            <a:xfrm>
              <a:off x="3929058" y="3929072"/>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050" b="1" dirty="0">
                  <a:solidFill>
                    <a:schemeClr val="tx1"/>
                  </a:solidFill>
                </a:rPr>
                <a:t>……</a:t>
              </a:r>
              <a:endParaRPr lang="zh-CN" altLang="en-US" sz="1050" b="1" dirty="0">
                <a:solidFill>
                  <a:schemeClr val="tx1"/>
                </a:solidFill>
              </a:endParaRPr>
            </a:p>
          </p:txBody>
        </p:sp>
        <p:sp>
          <p:nvSpPr>
            <p:cNvPr id="54" name="椭圆 53"/>
            <p:cNvSpPr/>
            <p:nvPr/>
          </p:nvSpPr>
          <p:spPr>
            <a:xfrm>
              <a:off x="2786050" y="3643320"/>
              <a:ext cx="428628" cy="428628"/>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000" b="1" dirty="0">
                  <a:solidFill>
                    <a:schemeClr val="tx1"/>
                  </a:solidFill>
                </a:rPr>
                <a:t>MPM</a:t>
              </a:r>
              <a:endParaRPr lang="zh-CN" altLang="en-US" sz="1000" b="1" dirty="0">
                <a:solidFill>
                  <a:schemeClr val="tx1"/>
                </a:solidFill>
              </a:endParaRPr>
            </a:p>
          </p:txBody>
        </p:sp>
        <p:sp>
          <p:nvSpPr>
            <p:cNvPr id="55" name="椭圆 54"/>
            <p:cNvSpPr/>
            <p:nvPr/>
          </p:nvSpPr>
          <p:spPr>
            <a:xfrm>
              <a:off x="4429124" y="3857634"/>
              <a:ext cx="432000" cy="432000"/>
            </a:xfrm>
            <a:prstGeom prst="ellipse">
              <a:avLst/>
            </a:prstGeom>
            <a:gradFill flip="none" rotWithShape="1">
              <a:gsLst>
                <a:gs pos="7000">
                  <a:schemeClr val="accent1">
                    <a:tint val="66000"/>
                    <a:satMod val="160000"/>
                    <a:alpha val="23000"/>
                  </a:schemeClr>
                </a:gs>
                <a:gs pos="69000">
                  <a:schemeClr val="accent1">
                    <a:lumMod val="40000"/>
                    <a:lumOff val="60000"/>
                  </a:schemeClr>
                </a:gs>
                <a:gs pos="100000">
                  <a:schemeClr val="accent1">
                    <a:tint val="23500"/>
                    <a:satMod val="160000"/>
                  </a:schemeClr>
                </a:gs>
              </a:gsLst>
              <a:path path="circle">
                <a:fillToRect l="50000" t="50000" r="50000" b="50000"/>
              </a:path>
              <a:tileRect/>
            </a:gradFill>
            <a:ln w="28575" cap="sq">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b="1" dirty="0">
                  <a:solidFill>
                    <a:schemeClr val="tx1"/>
                  </a:solidFill>
                </a:rPr>
                <a:t>E&amp;A</a:t>
              </a:r>
              <a:endParaRPr lang="zh-CN" altLang="en-US" sz="1100" b="1" dirty="0">
                <a:solidFill>
                  <a:schemeClr val="tx1"/>
                </a:solidFill>
              </a:endParaRPr>
            </a:p>
          </p:txBody>
        </p:sp>
        <p:sp>
          <p:nvSpPr>
            <p:cNvPr id="57" name="TextBox 56"/>
            <p:cNvSpPr txBox="1"/>
            <p:nvPr/>
          </p:nvSpPr>
          <p:spPr>
            <a:xfrm>
              <a:off x="5929322" y="2428874"/>
              <a:ext cx="646331"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客户侧</a:t>
              </a:r>
            </a:p>
          </p:txBody>
        </p:sp>
      </p:grpSp>
      <p:sp>
        <p:nvSpPr>
          <p:cNvPr id="69" name="TextBox 68"/>
          <p:cNvSpPr txBox="1"/>
          <p:nvPr/>
        </p:nvSpPr>
        <p:spPr>
          <a:xfrm>
            <a:off x="5572132" y="3500444"/>
            <a:ext cx="2424062"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从企业生产管理系统中获取数据</a:t>
            </a:r>
          </a:p>
        </p:txBody>
      </p:sp>
      <p:sp>
        <p:nvSpPr>
          <p:cNvPr id="75" name="圆角矩形 74"/>
          <p:cNvSpPr/>
          <p:nvPr/>
        </p:nvSpPr>
        <p:spPr>
          <a:xfrm>
            <a:off x="1928794" y="1142990"/>
            <a:ext cx="3000396" cy="3214710"/>
          </a:xfrm>
          <a:prstGeom prst="roundRect">
            <a:avLst>
              <a:gd name="adj" fmla="val 11065"/>
            </a:avLst>
          </a:prstGeom>
          <a:noFill/>
          <a:ln w="9525" cap="sq">
            <a:solidFill>
              <a:srgbClr val="FF000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箭头连接符 76"/>
          <p:cNvCxnSpPr/>
          <p:nvPr/>
        </p:nvCxnSpPr>
        <p:spPr>
          <a:xfrm rot="10800000">
            <a:off x="5072066" y="3786196"/>
            <a:ext cx="3286148" cy="158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3214678" y="2857502"/>
            <a:ext cx="3429024" cy="1714512"/>
          </a:xfrm>
          <a:prstGeom prst="roundRect">
            <a:avLst>
              <a:gd name="adj" fmla="val 15852"/>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b"/>
          <a:lstStyle/>
          <a:p>
            <a:pPr algn="ctr"/>
            <a:r>
              <a:rPr lang="zh-CN" altLang="en-US" sz="1600" dirty="0">
                <a:solidFill>
                  <a:schemeClr val="tx1"/>
                </a:solidFill>
                <a:latin typeface="微软雅黑" pitchFamily="34" charset="-122"/>
                <a:ea typeface="微软雅黑" pitchFamily="34" charset="-122"/>
              </a:rPr>
              <a:t>社会公有云大数据</a:t>
            </a:r>
          </a:p>
        </p:txBody>
      </p:sp>
      <p:sp>
        <p:nvSpPr>
          <p:cNvPr id="21" name="圆角矩形 20"/>
          <p:cNvSpPr/>
          <p:nvPr/>
        </p:nvSpPr>
        <p:spPr>
          <a:xfrm>
            <a:off x="3643306" y="3000378"/>
            <a:ext cx="2571768" cy="1071570"/>
          </a:xfrm>
          <a:prstGeom prst="roundRect">
            <a:avLst>
              <a:gd name="adj" fmla="val 23016"/>
            </a:avLst>
          </a:prstGeom>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b"/>
          <a:lstStyle/>
          <a:p>
            <a:pPr algn="ctr"/>
            <a:r>
              <a:rPr lang="zh-CN" altLang="en-US" sz="1400" dirty="0">
                <a:solidFill>
                  <a:schemeClr val="tx1"/>
                </a:solidFill>
                <a:latin typeface="微软雅黑" pitchFamily="34" charset="-122"/>
                <a:ea typeface="微软雅黑" pitchFamily="34" charset="-122"/>
              </a:rPr>
              <a:t>企业私有云数据</a:t>
            </a:r>
          </a:p>
        </p:txBody>
      </p:sp>
      <p:sp>
        <p:nvSpPr>
          <p:cNvPr id="19" name="圆角矩形 18"/>
          <p:cNvSpPr/>
          <p:nvPr/>
        </p:nvSpPr>
        <p:spPr>
          <a:xfrm>
            <a:off x="4071934" y="3143254"/>
            <a:ext cx="1714512" cy="500066"/>
          </a:xfrm>
          <a:prstGeom prst="roundRect">
            <a:avLst/>
          </a:prstGeom>
          <a:solidFill>
            <a:schemeClr val="accent1">
              <a:lumMod val="20000"/>
              <a:lumOff val="80000"/>
            </a:schemeClr>
          </a:solidFill>
          <a:ln w="19050" cap="sq">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itchFamily="34" charset="-122"/>
                <a:ea typeface="微软雅黑" pitchFamily="34" charset="-122"/>
              </a:rPr>
              <a:t>生产管理数据</a:t>
            </a:r>
          </a:p>
        </p:txBody>
      </p:sp>
      <p:sp>
        <p:nvSpPr>
          <p:cNvPr id="2" name="标题 1"/>
          <p:cNvSpPr>
            <a:spLocks noGrp="1"/>
          </p:cNvSpPr>
          <p:nvPr>
            <p:ph type="title"/>
          </p:nvPr>
        </p:nvSpPr>
        <p:spPr>
          <a:xfrm>
            <a:off x="200052" y="247634"/>
            <a:ext cx="8229600" cy="428628"/>
          </a:xfrm>
        </p:spPr>
        <p:txBody>
          <a:bodyPr>
            <a:noAutofit/>
          </a:bodyPr>
          <a:lstStyle/>
          <a:p>
            <a:r>
              <a:rPr lang="zh-CN" altLang="en-US" dirty="0"/>
              <a:t>大数据分析</a:t>
            </a:r>
          </a:p>
        </p:txBody>
      </p:sp>
      <p:sp>
        <p:nvSpPr>
          <p:cNvPr id="3" name="灯片编号占位符 2"/>
          <p:cNvSpPr>
            <a:spLocks noGrp="1"/>
          </p:cNvSpPr>
          <p:nvPr>
            <p:ph type="sldNum" sz="quarter" idx="4"/>
          </p:nvPr>
        </p:nvSpPr>
        <p:spPr/>
        <p:txBody>
          <a:bodyPr/>
          <a:lstStyle/>
          <a:p>
            <a:fld id="{763DDF4F-E27A-47D0-855E-39ECD34A9291}" type="slidenum">
              <a:rPr lang="zh-CN" altLang="en-US" smtClean="0"/>
              <a:pPr/>
              <a:t>15</a:t>
            </a:fld>
            <a:endParaRPr lang="zh-CN" altLang="en-US"/>
          </a:p>
        </p:txBody>
      </p:sp>
      <p:sp>
        <p:nvSpPr>
          <p:cNvPr id="6" name="五边形 5"/>
          <p:cNvSpPr/>
          <p:nvPr/>
        </p:nvSpPr>
        <p:spPr>
          <a:xfrm>
            <a:off x="357158" y="1285866"/>
            <a:ext cx="1643074" cy="1357322"/>
          </a:xfrm>
          <a:prstGeom prst="homePlate">
            <a:avLst>
              <a:gd name="adj" fmla="val 18907"/>
            </a:avLst>
          </a:prstGeom>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CN" altLang="en-US" sz="1600" dirty="0">
                <a:latin typeface="微软雅黑" pitchFamily="34" charset="-122"/>
                <a:ea typeface="微软雅黑" pitchFamily="34" charset="-122"/>
              </a:rPr>
              <a:t>企业能效目标</a:t>
            </a:r>
            <a:endParaRPr lang="en-US" altLang="zh-CN" sz="1600" dirty="0">
              <a:latin typeface="微软雅黑" pitchFamily="34" charset="-122"/>
              <a:ea typeface="微软雅黑" pitchFamily="34" charset="-122"/>
            </a:endParaRPr>
          </a:p>
          <a:p>
            <a:pPr algn="ctr"/>
            <a:r>
              <a:rPr lang="zh-CN" altLang="en-US" sz="1200" dirty="0">
                <a:latin typeface="微软雅黑" pitchFamily="34" charset="-122"/>
                <a:ea typeface="微软雅黑" pitchFamily="34" charset="-122"/>
              </a:rPr>
              <a:t>差异化性能</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质量</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成本</a:t>
            </a:r>
          </a:p>
        </p:txBody>
      </p:sp>
      <p:sp>
        <p:nvSpPr>
          <p:cNvPr id="7" name="燕尾形 6"/>
          <p:cNvSpPr/>
          <p:nvPr/>
        </p:nvSpPr>
        <p:spPr>
          <a:xfrm>
            <a:off x="1785918" y="1285866"/>
            <a:ext cx="1571636" cy="1357322"/>
          </a:xfrm>
          <a:prstGeom prst="chevron">
            <a:avLst>
              <a:gd name="adj" fmla="val 18167"/>
            </a:avLst>
          </a:prstGeom>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微软雅黑" pitchFamily="34" charset="-122"/>
                <a:ea typeface="微软雅黑" pitchFamily="34" charset="-122"/>
              </a:rPr>
              <a:t>大数据分类</a:t>
            </a:r>
            <a:endParaRPr lang="en-US" altLang="zh-CN" sz="1600"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产品多维度标签</a:t>
            </a:r>
          </a:p>
        </p:txBody>
      </p:sp>
      <p:sp>
        <p:nvSpPr>
          <p:cNvPr id="8" name="燕尾形 7"/>
          <p:cNvSpPr/>
          <p:nvPr/>
        </p:nvSpPr>
        <p:spPr>
          <a:xfrm>
            <a:off x="3143240" y="1285866"/>
            <a:ext cx="1428760" cy="1357322"/>
          </a:xfrm>
          <a:prstGeom prst="chevron">
            <a:avLst>
              <a:gd name="adj" fmla="val 18167"/>
            </a:avLst>
          </a:prstGeom>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微软雅黑" pitchFamily="34" charset="-122"/>
                <a:ea typeface="微软雅黑" pitchFamily="34" charset="-122"/>
              </a:rPr>
              <a:t>数据采集</a:t>
            </a:r>
            <a:endParaRPr lang="en-US" altLang="zh-CN" sz="1600"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传感器</a:t>
            </a:r>
            <a:r>
              <a:rPr lang="en-US" altLang="zh-CN" sz="1200" dirty="0">
                <a:solidFill>
                  <a:schemeClr val="bg1"/>
                </a:solidFill>
                <a:latin typeface="微软雅黑" pitchFamily="34" charset="-122"/>
                <a:ea typeface="微软雅黑" pitchFamily="34" charset="-122"/>
              </a:rPr>
              <a:t>/RFID</a:t>
            </a:r>
          </a:p>
        </p:txBody>
      </p:sp>
      <p:sp>
        <p:nvSpPr>
          <p:cNvPr id="9" name="燕尾形 8"/>
          <p:cNvSpPr/>
          <p:nvPr/>
        </p:nvSpPr>
        <p:spPr>
          <a:xfrm>
            <a:off x="5286380" y="1285866"/>
            <a:ext cx="2000264" cy="1357322"/>
          </a:xfrm>
          <a:prstGeom prst="chevron">
            <a:avLst>
              <a:gd name="adj" fmla="val 18167"/>
            </a:avLst>
          </a:prstGeom>
          <a:solidFill>
            <a:schemeClr val="accent1"/>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微软雅黑" pitchFamily="34" charset="-122"/>
                <a:ea typeface="微软雅黑" pitchFamily="34" charset="-122"/>
              </a:rPr>
              <a:t>大数据分析模型</a:t>
            </a:r>
            <a:endParaRPr lang="en-US" altLang="zh-CN" sz="1600"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实验模型</a:t>
            </a:r>
            <a:r>
              <a:rPr lang="en-US" altLang="zh-CN" sz="1200" dirty="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算法</a:t>
            </a:r>
            <a:r>
              <a:rPr lang="en-US" altLang="zh-CN" sz="1200" dirty="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迭代</a:t>
            </a:r>
            <a:endParaRPr lang="en-US" altLang="zh-CN" sz="1200" dirty="0">
              <a:solidFill>
                <a:schemeClr val="bg1"/>
              </a:solidFill>
              <a:latin typeface="微软雅黑" pitchFamily="34" charset="-122"/>
              <a:ea typeface="微软雅黑" pitchFamily="34" charset="-122"/>
            </a:endParaRPr>
          </a:p>
        </p:txBody>
      </p:sp>
      <p:grpSp>
        <p:nvGrpSpPr>
          <p:cNvPr id="13" name="组合 12"/>
          <p:cNvGrpSpPr/>
          <p:nvPr/>
        </p:nvGrpSpPr>
        <p:grpSpPr>
          <a:xfrm>
            <a:off x="7072330" y="1285866"/>
            <a:ext cx="2000264" cy="1357322"/>
            <a:chOff x="5929322" y="1142990"/>
            <a:chExt cx="2000264" cy="1357322"/>
          </a:xfrm>
        </p:grpSpPr>
        <p:sp>
          <p:nvSpPr>
            <p:cNvPr id="12" name="燕尾形 11"/>
            <p:cNvSpPr/>
            <p:nvPr/>
          </p:nvSpPr>
          <p:spPr>
            <a:xfrm>
              <a:off x="7429520" y="1142990"/>
              <a:ext cx="357190" cy="1357322"/>
            </a:xfrm>
            <a:prstGeom prst="chevron">
              <a:avLst>
                <a:gd name="adj" fmla="val 0"/>
              </a:avLst>
            </a:prstGeom>
            <a:solidFill>
              <a:schemeClr val="accent1"/>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sz="1200" dirty="0">
                <a:solidFill>
                  <a:schemeClr val="bg1"/>
                </a:solidFill>
                <a:latin typeface="微软雅黑" pitchFamily="34" charset="-122"/>
                <a:ea typeface="微软雅黑" pitchFamily="34" charset="-122"/>
              </a:endParaRPr>
            </a:p>
          </p:txBody>
        </p:sp>
        <p:sp>
          <p:nvSpPr>
            <p:cNvPr id="10" name="燕尾形 9"/>
            <p:cNvSpPr/>
            <p:nvPr/>
          </p:nvSpPr>
          <p:spPr>
            <a:xfrm>
              <a:off x="5929322" y="1142990"/>
              <a:ext cx="1785950" cy="1357322"/>
            </a:xfrm>
            <a:prstGeom prst="chevron">
              <a:avLst>
                <a:gd name="adj" fmla="val 18167"/>
              </a:avLst>
            </a:prstGeom>
            <a:solidFill>
              <a:schemeClr val="accent1"/>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微软雅黑" pitchFamily="34" charset="-122"/>
                  <a:ea typeface="微软雅黑" pitchFamily="34" charset="-122"/>
                </a:rPr>
                <a:t>模型价值变现</a:t>
              </a:r>
              <a:endParaRPr lang="en-US" altLang="zh-CN" sz="1600"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模型优化</a:t>
              </a:r>
              <a:r>
                <a:rPr lang="en-US" altLang="zh-CN" sz="1200" dirty="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迭代</a:t>
              </a:r>
              <a:endParaRPr lang="en-US" altLang="zh-CN" sz="1200" dirty="0">
                <a:solidFill>
                  <a:schemeClr val="bg1"/>
                </a:solidFill>
                <a:latin typeface="微软雅黑" pitchFamily="34" charset="-122"/>
                <a:ea typeface="微软雅黑" pitchFamily="34" charset="-122"/>
              </a:endParaRPr>
            </a:p>
          </p:txBody>
        </p:sp>
        <p:sp>
          <p:nvSpPr>
            <p:cNvPr id="11" name="燕尾形 10"/>
            <p:cNvSpPr/>
            <p:nvPr/>
          </p:nvSpPr>
          <p:spPr>
            <a:xfrm>
              <a:off x="7572396" y="1142990"/>
              <a:ext cx="357190" cy="1357322"/>
            </a:xfrm>
            <a:prstGeom prst="chevron">
              <a:avLst>
                <a:gd name="adj" fmla="val 0"/>
              </a:avLst>
            </a:prstGeom>
            <a:solidFill>
              <a:schemeClr val="bg1"/>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sz="1200" dirty="0">
                <a:solidFill>
                  <a:schemeClr val="bg1"/>
                </a:solidFill>
                <a:latin typeface="微软雅黑" pitchFamily="34" charset="-122"/>
                <a:ea typeface="微软雅黑" pitchFamily="34" charset="-122"/>
              </a:endParaRPr>
            </a:p>
          </p:txBody>
        </p:sp>
      </p:grpSp>
      <p:sp>
        <p:nvSpPr>
          <p:cNvPr id="14" name="燕尾形 13"/>
          <p:cNvSpPr/>
          <p:nvPr/>
        </p:nvSpPr>
        <p:spPr>
          <a:xfrm>
            <a:off x="4357686" y="1285866"/>
            <a:ext cx="1143008" cy="1357322"/>
          </a:xfrm>
          <a:prstGeom prst="chevron">
            <a:avLst>
              <a:gd name="adj" fmla="val 22566"/>
            </a:avLst>
          </a:prstGeom>
          <a:solidFill>
            <a:schemeClr val="accent6">
              <a:lumMod val="75000"/>
            </a:schemeClr>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200" dirty="0">
                <a:solidFill>
                  <a:schemeClr val="bg1"/>
                </a:solidFill>
                <a:latin typeface="微软雅黑" pitchFamily="34" charset="-122"/>
                <a:ea typeface="微软雅黑" pitchFamily="34" charset="-122"/>
              </a:rPr>
              <a:t>现场</a:t>
            </a:r>
            <a:endParaRPr lang="en-US" altLang="zh-CN" sz="1200"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客户端</a:t>
            </a:r>
            <a:endParaRPr lang="en-US" altLang="zh-CN" sz="1200" dirty="0">
              <a:solidFill>
                <a:schemeClr val="bg1"/>
              </a:solidFill>
              <a:latin typeface="微软雅黑" pitchFamily="34" charset="-122"/>
              <a:ea typeface="微软雅黑" pitchFamily="34" charset="-122"/>
            </a:endParaRPr>
          </a:p>
        </p:txBody>
      </p:sp>
      <p:cxnSp>
        <p:nvCxnSpPr>
          <p:cNvPr id="18" name="直接连接符 17"/>
          <p:cNvCxnSpPr/>
          <p:nvPr/>
        </p:nvCxnSpPr>
        <p:spPr>
          <a:xfrm rot="5400000">
            <a:off x="4573191" y="2857105"/>
            <a:ext cx="713586" cy="1588"/>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2887AD8-96F8-4B11-A8BD-56193600AB41}"/>
              </a:ext>
            </a:extLst>
          </p:cNvPr>
          <p:cNvSpPr/>
          <p:nvPr/>
        </p:nvSpPr>
        <p:spPr>
          <a:xfrm>
            <a:off x="0" y="0"/>
            <a:ext cx="9144000" cy="4948014"/>
          </a:xfrm>
          <a:prstGeom prst="rect">
            <a:avLst/>
          </a:prstGeom>
          <a:solidFill>
            <a:schemeClr val="tx2"/>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sz="4400" b="1" dirty="0">
                <a:latin typeface="黑体-简" panose="02000000000000000000" pitchFamily="2" charset="-122"/>
                <a:ea typeface="黑体-简" panose="02000000000000000000" pitchFamily="2" charset="-122"/>
              </a:rPr>
              <a:t>谢谢！</a:t>
            </a:r>
            <a:endParaRPr lang="en-US" altLang="zh-CN" sz="4400" b="1" dirty="0">
              <a:latin typeface="黑体-简" panose="02000000000000000000" pitchFamily="2" charset="-122"/>
              <a:ea typeface="黑体-简" panose="02000000000000000000" pitchFamily="2" charset="-122"/>
            </a:endParaRPr>
          </a:p>
          <a:p>
            <a:pPr algn="ctr"/>
            <a:endParaRPr lang="en-US" altLang="zh-CN" sz="4400" b="1" dirty="0">
              <a:latin typeface="黑体-简" panose="02000000000000000000" pitchFamily="2" charset="-122"/>
              <a:ea typeface="黑体-简" panose="02000000000000000000" pitchFamily="2" charset="-122"/>
            </a:endParaRPr>
          </a:p>
          <a:p>
            <a:pPr algn="ctr"/>
            <a:r>
              <a:rPr lang="zh-CN" altLang="en-US" sz="1400" dirty="0">
                <a:latin typeface="黑体-简" panose="02000000000000000000" pitchFamily="2" charset="-122"/>
                <a:ea typeface="黑体-简" panose="02000000000000000000" pitchFamily="2" charset="-122"/>
              </a:rPr>
              <a:t>工业大数据平台的核心是大数据，</a:t>
            </a:r>
            <a:endParaRPr lang="en-US" altLang="zh-CN" sz="1400" dirty="0">
              <a:latin typeface="黑体-简" panose="02000000000000000000" pitchFamily="2" charset="-122"/>
              <a:ea typeface="黑体-简" panose="02000000000000000000" pitchFamily="2" charset="-122"/>
            </a:endParaRPr>
          </a:p>
          <a:p>
            <a:pPr algn="ctr"/>
            <a:r>
              <a:rPr lang="zh-CN" altLang="en-US" sz="1400" dirty="0">
                <a:latin typeface="黑体-简" panose="02000000000000000000" pitchFamily="2" charset="-122"/>
                <a:ea typeface="黑体-简" panose="02000000000000000000" pitchFamily="2" charset="-122"/>
              </a:rPr>
              <a:t>如果没有行之有效的数据获取方式，那么平台永远都没有价值</a:t>
            </a:r>
            <a:endParaRPr lang="en-US" altLang="zh-CN" sz="1400" dirty="0">
              <a:latin typeface="黑体-简" panose="02000000000000000000" pitchFamily="2" charset="-122"/>
              <a:ea typeface="黑体-简" panose="02000000000000000000" pitchFamily="2" charset="-122"/>
            </a:endParaRPr>
          </a:p>
          <a:p>
            <a:pPr algn="ctr"/>
            <a:endParaRPr lang="en-US" altLang="zh-CN" sz="1400" dirty="0">
              <a:latin typeface="黑体-简" panose="02000000000000000000" pitchFamily="2" charset="-122"/>
              <a:ea typeface="黑体-简" panose="02000000000000000000" pitchFamily="2" charset="-122"/>
            </a:endParaRPr>
          </a:p>
          <a:p>
            <a:pPr algn="ctr"/>
            <a:r>
              <a:rPr lang="zh-CN" altLang="en-US" sz="1400" dirty="0">
                <a:latin typeface="黑体-简" panose="02000000000000000000" pitchFamily="2" charset="-122"/>
                <a:ea typeface="黑体-简" panose="02000000000000000000" pitchFamily="2" charset="-122"/>
              </a:rPr>
              <a:t>获取数据的方式和手段，直接影响到平台的商业模式</a:t>
            </a:r>
            <a:endParaRPr lang="en-US" altLang="zh-CN" sz="1400" dirty="0">
              <a:latin typeface="黑体-简" panose="02000000000000000000" pitchFamily="2" charset="-122"/>
              <a:ea typeface="黑体-简" panose="02000000000000000000" pitchFamily="2" charset="-122"/>
            </a:endParaRPr>
          </a:p>
          <a:p>
            <a:pPr algn="ctr"/>
            <a:r>
              <a:rPr lang="zh-CN" altLang="en-US" sz="1400" dirty="0">
                <a:latin typeface="黑体-简" panose="02000000000000000000" pitchFamily="2" charset="-122"/>
                <a:ea typeface="黑体-简" panose="02000000000000000000" pitchFamily="2" charset="-122"/>
              </a:rPr>
              <a:t>所以，政府最好通过第三方购买数据的方式来获得平台应用</a:t>
            </a:r>
            <a:endParaRPr lang="en-US" altLang="zh-CN" sz="1400" dirty="0">
              <a:latin typeface="黑体-简" panose="02000000000000000000" pitchFamily="2" charset="-122"/>
              <a:ea typeface="黑体-简" panose="02000000000000000000" pitchFamily="2" charset="-122"/>
            </a:endParaRPr>
          </a:p>
          <a:p>
            <a:pPr algn="ctr"/>
            <a:r>
              <a:rPr lang="zh-CN" altLang="en-US" sz="1400" dirty="0">
                <a:latin typeface="黑体-简" panose="02000000000000000000" pitchFamily="2" charset="-122"/>
                <a:ea typeface="黑体-简" panose="02000000000000000000" pitchFamily="2" charset="-122"/>
              </a:rPr>
              <a:t>而政府建设平台，永远要面对：</a:t>
            </a:r>
            <a:endParaRPr lang="en-US" altLang="zh-CN" sz="1400" dirty="0">
              <a:latin typeface="黑体-简" panose="02000000000000000000" pitchFamily="2" charset="-122"/>
              <a:ea typeface="黑体-简" panose="02000000000000000000" pitchFamily="2" charset="-122"/>
            </a:endParaRPr>
          </a:p>
          <a:p>
            <a:pPr algn="ctr"/>
            <a:r>
              <a:rPr lang="zh-CN" altLang="en-US" sz="1400" dirty="0">
                <a:latin typeface="黑体-简" panose="02000000000000000000" pitchFamily="2" charset="-122"/>
                <a:ea typeface="黑体-简" panose="02000000000000000000" pitchFamily="2" charset="-122"/>
              </a:rPr>
              <a:t>企业为什么要提供数据？</a:t>
            </a:r>
            <a:endParaRPr lang="en-US" altLang="zh-CN" sz="1400" dirty="0">
              <a:latin typeface="黑体-简" panose="02000000000000000000" pitchFamily="2" charset="-122"/>
              <a:ea typeface="黑体-简" panose="02000000000000000000" pitchFamily="2" charset="-122"/>
            </a:endParaRPr>
          </a:p>
          <a:p>
            <a:pPr algn="ctr"/>
            <a:r>
              <a:rPr lang="zh-CN" altLang="en-US" sz="1400" dirty="0">
                <a:latin typeface="黑体-简" panose="02000000000000000000" pitchFamily="2" charset="-122"/>
                <a:ea typeface="黑体-简" panose="02000000000000000000" pitchFamily="2" charset="-122"/>
              </a:rPr>
              <a:t>企业提供的数据真实性如何？</a:t>
            </a:r>
            <a:endParaRPr lang="en-US" altLang="zh-CN" sz="1400" dirty="0">
              <a:latin typeface="黑体-简" panose="02000000000000000000" pitchFamily="2" charset="-122"/>
              <a:ea typeface="黑体-简" panose="02000000000000000000" pitchFamily="2" charset="-122"/>
            </a:endParaRPr>
          </a:p>
          <a:p>
            <a:pPr algn="ctr"/>
            <a:r>
              <a:rPr lang="zh-CN" altLang="en-US" sz="1400" dirty="0">
                <a:latin typeface="黑体-简" panose="02000000000000000000" pitchFamily="2" charset="-122"/>
                <a:ea typeface="黑体-简" panose="02000000000000000000" pitchFamily="2" charset="-122"/>
              </a:rPr>
              <a:t>如何分析企业提供数据的质量？</a:t>
            </a:r>
            <a:endParaRPr lang="en-US" altLang="zh-CN" sz="1400" dirty="0">
              <a:latin typeface="黑体-简" panose="02000000000000000000" pitchFamily="2" charset="-122"/>
              <a:ea typeface="黑体-简" panose="02000000000000000000" pitchFamily="2" charset="-122"/>
            </a:endParaRPr>
          </a:p>
          <a:p>
            <a:pPr algn="ctr"/>
            <a:r>
              <a:rPr lang="zh-CN" altLang="en-US" sz="1400" dirty="0">
                <a:latin typeface="黑体-简" panose="02000000000000000000" pitchFamily="2" charset="-122"/>
                <a:ea typeface="黑体-简" panose="02000000000000000000" pitchFamily="2" charset="-122"/>
              </a:rPr>
              <a:t>企业通过平台能够获得哪些利益？</a:t>
            </a:r>
            <a:endParaRPr lang="en-US" altLang="zh-CN" sz="1400" dirty="0">
              <a:latin typeface="黑体-简" panose="02000000000000000000" pitchFamily="2" charset="-122"/>
              <a:ea typeface="黑体-简" panose="02000000000000000000" pitchFamily="2" charset="-122"/>
            </a:endParaRPr>
          </a:p>
          <a:p>
            <a:pPr algn="ctr"/>
            <a:r>
              <a:rPr lang="en-US" altLang="zh-CN" sz="1400" dirty="0">
                <a:latin typeface="黑体-简" panose="02000000000000000000" pitchFamily="2" charset="-122"/>
                <a:ea typeface="黑体-简" panose="02000000000000000000" pitchFamily="2" charset="-122"/>
              </a:rPr>
              <a:t>……</a:t>
            </a:r>
            <a:endParaRPr lang="zh-CN" altLang="en-US" sz="1400" dirty="0">
              <a:latin typeface="黑体-简" panose="02000000000000000000" pitchFamily="2" charset="-122"/>
              <a:ea typeface="黑体-简" panose="02000000000000000000"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2000232" y="2044632"/>
            <a:ext cx="3714776" cy="428628"/>
          </a:xfrm>
        </p:spPr>
        <p:txBody>
          <a:bodyPr>
            <a:noAutofit/>
          </a:bodyPr>
          <a:lstStyle/>
          <a:p>
            <a:r>
              <a:rPr lang="zh-CN" altLang="en-US" sz="2400" noProof="0" dirty="0">
                <a:solidFill>
                  <a:schemeClr val="accent1"/>
                </a:solidFill>
                <a:effectLst>
                  <a:outerShdw blurRad="38100" dist="25400" dir="5400000" algn="ctr" rotWithShape="0">
                    <a:srgbClr val="6E747A">
                      <a:alpha val="43000"/>
                    </a:srgbClr>
                  </a:outerShdw>
                </a:effectLst>
                <a:uLnTx/>
                <a:uFillTx/>
                <a:sym typeface="+mn-ea"/>
              </a:rPr>
              <a:t>什么是大数据及发展趋势</a:t>
            </a:r>
            <a:endParaRPr lang="zh-CN" altLang="en-US" sz="2400" dirty="0"/>
          </a:p>
        </p:txBody>
      </p:sp>
      <p:sp>
        <p:nvSpPr>
          <p:cNvPr id="2" name="灯片编号占位符 1"/>
          <p:cNvSpPr>
            <a:spLocks noGrp="1"/>
          </p:cNvSpPr>
          <p:nvPr>
            <p:ph type="sldNum" sz="quarter" idx="4294967295"/>
          </p:nvPr>
        </p:nvSpPr>
        <p:spPr>
          <a:xfrm>
            <a:off x="7010400" y="4767263"/>
            <a:ext cx="2133600" cy="274637"/>
          </a:xfrm>
        </p:spPr>
        <p:txBody>
          <a:bodyPr/>
          <a:lstStyle/>
          <a:p>
            <a:fld id="{763DDF4F-E27A-47D0-855E-39ECD34A9291}" type="slidenum">
              <a:rPr lang="zh-CN" altLang="en-US" smtClean="0"/>
              <a:pPr/>
              <a:t>2</a:t>
            </a:fld>
            <a:endParaRPr lang="zh-CN" altLang="en-US"/>
          </a:p>
        </p:txBody>
      </p:sp>
      <p:sp>
        <p:nvSpPr>
          <p:cNvPr id="3" name="标题 4"/>
          <p:cNvSpPr>
            <a:spLocks noGrp="1"/>
          </p:cNvSpPr>
          <p:nvPr/>
        </p:nvSpPr>
        <p:spPr>
          <a:xfrm>
            <a:off x="1980547" y="2496752"/>
            <a:ext cx="3714776" cy="428628"/>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000" b="1" kern="1200">
                <a:solidFill>
                  <a:srgbClr val="00468C"/>
                </a:solidFill>
                <a:latin typeface="微软雅黑" pitchFamily="34" charset="-122"/>
                <a:ea typeface="微软雅黑" pitchFamily="34" charset="-122"/>
                <a:cs typeface="+mj-cs"/>
              </a:defRPr>
            </a:lvl1pPr>
          </a:lstStyle>
          <a:p>
            <a:r>
              <a:rPr lang="zh-CN" altLang="en-US" sz="2400" dirty="0">
                <a:solidFill>
                  <a:schemeClr val="accent1"/>
                </a:solidFill>
                <a:effectLst>
                  <a:outerShdw blurRad="38100" dist="25400" dir="5400000" algn="ctr" rotWithShape="0">
                    <a:srgbClr val="6E747A">
                      <a:alpha val="43000"/>
                    </a:srgbClr>
                  </a:outerShdw>
                </a:effectLst>
              </a:rPr>
              <a:t>平台简介</a:t>
            </a:r>
          </a:p>
        </p:txBody>
      </p:sp>
      <p:sp>
        <p:nvSpPr>
          <p:cNvPr id="17412" name="AutoShape 4" descr="抽象景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414" name="AutoShape 6" descr="抽象景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 name="图片 9" descr="未标题-6.png"/>
          <p:cNvPicPr>
            <a:picLocks noChangeAspect="1"/>
          </p:cNvPicPr>
          <p:nvPr/>
        </p:nvPicPr>
        <p:blipFill>
          <a:blip r:embed="rId2"/>
          <a:srcRect l="8495" r="6555"/>
          <a:stretch>
            <a:fillRect/>
          </a:stretch>
        </p:blipFill>
        <p:spPr>
          <a:xfrm>
            <a:off x="6286512" y="664696"/>
            <a:ext cx="2857520" cy="414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什么是大数据及发展趋势</a:t>
            </a:r>
            <a:br>
              <a:rPr lang="zh-CN" altLang="en-US" dirty="0"/>
            </a:br>
            <a:endParaRPr lang="zh-CN" altLang="en-US" dirty="0"/>
          </a:p>
        </p:txBody>
      </p:sp>
      <p:sp>
        <p:nvSpPr>
          <p:cNvPr id="2" name="灯片编号占位符 1"/>
          <p:cNvSpPr>
            <a:spLocks noGrp="1"/>
          </p:cNvSpPr>
          <p:nvPr>
            <p:ph type="sldNum" sz="quarter" idx="4294967295"/>
          </p:nvPr>
        </p:nvSpPr>
        <p:spPr>
          <a:xfrm>
            <a:off x="7010400" y="4767263"/>
            <a:ext cx="2133600" cy="274637"/>
          </a:xfrm>
        </p:spPr>
        <p:txBody>
          <a:bodyPr/>
          <a:lstStyle/>
          <a:p>
            <a:fld id="{763DDF4F-E27A-47D0-855E-39ECD34A9291}" type="slidenum">
              <a:rPr lang="zh-CN" altLang="en-US" smtClean="0"/>
              <a:pPr/>
              <a:t>3</a:t>
            </a:fld>
            <a:endParaRPr lang="zh-CN" altLang="en-US"/>
          </a:p>
        </p:txBody>
      </p:sp>
      <p:sp>
        <p:nvSpPr>
          <p:cNvPr id="3" name="文本框 2"/>
          <p:cNvSpPr txBox="1"/>
          <p:nvPr/>
        </p:nvSpPr>
        <p:spPr>
          <a:xfrm>
            <a:off x="2285984" y="1785932"/>
            <a:ext cx="775335" cy="1015663"/>
          </a:xfrm>
          <a:prstGeom prst="rect">
            <a:avLst/>
          </a:prstGeom>
          <a:noFill/>
        </p:spPr>
        <p:txBody>
          <a:bodyPr wrap="square" rtlCol="0">
            <a:spAutoFit/>
          </a:bodyPr>
          <a:lstStyle/>
          <a:p>
            <a:r>
              <a:rPr lang="en-US" altLang="zh-CN" sz="6000" b="1" dirty="0">
                <a:solidFill>
                  <a:schemeClr val="bg1"/>
                </a:solidFill>
                <a:effectLst/>
                <a:latin typeface="微软雅黑" pitchFamily="34" charset="-122"/>
                <a:ea typeface="微软雅黑" pitchFamily="34" charset="-122"/>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0" y="41275"/>
            <a:ext cx="8229600" cy="857250"/>
          </a:xfrm>
        </p:spPr>
        <p:txBody>
          <a:bodyPr/>
          <a:lstStyle/>
          <a:p>
            <a:r>
              <a:rPr lang="zh-CN" altLang="en-US" dirty="0">
                <a:latin typeface="微软雅黑" charset="0"/>
                <a:ea typeface="微软雅黑" charset="0"/>
                <a:sym typeface="+mn-ea"/>
              </a:rPr>
              <a:t>什么是大数据</a:t>
            </a:r>
            <a:endParaRPr lang="zh-CN" altLang="en-US"/>
          </a:p>
        </p:txBody>
      </p:sp>
      <p:sp>
        <p:nvSpPr>
          <p:cNvPr id="2" name="灯片编号占位符 1"/>
          <p:cNvSpPr>
            <a:spLocks noGrp="1"/>
          </p:cNvSpPr>
          <p:nvPr>
            <p:ph type="sldNum" sz="quarter" idx="4294967295"/>
          </p:nvPr>
        </p:nvSpPr>
        <p:spPr>
          <a:xfrm>
            <a:off x="7010400" y="4857750"/>
            <a:ext cx="2133600" cy="274638"/>
          </a:xfrm>
        </p:spPr>
        <p:txBody>
          <a:bodyPr/>
          <a:lstStyle/>
          <a:p>
            <a:fld id="{763DDF4F-E27A-47D0-855E-39ECD34A9291}" type="slidenum">
              <a:rPr lang="zh-CN" altLang="en-US" smtClean="0"/>
              <a:pPr/>
              <a:t>4</a:t>
            </a:fld>
            <a:endParaRPr lang="zh-CN" altLang="en-US"/>
          </a:p>
        </p:txBody>
      </p:sp>
      <p:sp>
        <p:nvSpPr>
          <p:cNvPr id="4" name="标题 1"/>
          <p:cNvSpPr>
            <a:spLocks noGrp="1"/>
          </p:cNvSpPr>
          <p:nvPr/>
        </p:nvSpPr>
        <p:spPr>
          <a:xfrm>
            <a:off x="1071538" y="1428742"/>
            <a:ext cx="3071834" cy="2286016"/>
          </a:xfrm>
          <a:prstGeom prst="rect">
            <a:avLst/>
          </a:prstGeom>
          <a:noFill/>
          <a:ln>
            <a:noFill/>
          </a:ln>
        </p:spPr>
        <p:style>
          <a:lnRef idx="2">
            <a:schemeClr val="dk1"/>
          </a:lnRef>
          <a:fillRef idx="1">
            <a:schemeClr val="lt1"/>
          </a:fillRef>
          <a:effectRef idx="0">
            <a:schemeClr val="dk1"/>
          </a:effectRef>
          <a:fontRef idx="none"/>
        </p:style>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latin typeface="微软雅黑" pitchFamily="34" charset="-122"/>
                <a:ea typeface="微软雅黑" pitchFamily="34" charset="-122"/>
                <a:cs typeface="+mj-cs"/>
              </a:defRPr>
            </a:lvl1pPr>
          </a:lstStyle>
          <a:p>
            <a:pPr>
              <a:spcAft>
                <a:spcPts val="600"/>
              </a:spcAft>
            </a:pPr>
            <a:r>
              <a:rPr lang="zh-CN" altLang="en-US" sz="3200" dirty="0"/>
              <a:t>大数据</a:t>
            </a:r>
            <a:endParaRPr lang="en-US" altLang="zh-CN" sz="3200" dirty="0"/>
          </a:p>
          <a:p>
            <a:pPr>
              <a:spcAft>
                <a:spcPts val="600"/>
              </a:spcAft>
            </a:pPr>
            <a:r>
              <a:rPr lang="zh-CN" altLang="en-US" sz="1800" b="0" dirty="0"/>
              <a:t>指的是所涉及的数据量及数据范围规模巨大到无法通过目前主流软件工具，在合理时间内达到截取、管理、处理、并整理成为帮助企业经营决策更积极目的的信息。</a:t>
            </a:r>
          </a:p>
        </p:txBody>
      </p:sp>
      <p:sp>
        <p:nvSpPr>
          <p:cNvPr id="7" name="标题 1"/>
          <p:cNvSpPr>
            <a:spLocks noGrp="1"/>
          </p:cNvSpPr>
          <p:nvPr/>
        </p:nvSpPr>
        <p:spPr>
          <a:xfrm>
            <a:off x="236220" y="2523490"/>
            <a:ext cx="8881745" cy="1101725"/>
          </a:xfrm>
          <a:prstGeom prst="rect">
            <a:avLst/>
          </a:prstGeom>
          <a:noFill/>
          <a:ln>
            <a:noFill/>
          </a:ln>
        </p:spPr>
        <p:style>
          <a:lnRef idx="2">
            <a:schemeClr val="dk1"/>
          </a:lnRef>
          <a:fillRef idx="1">
            <a:schemeClr val="lt1"/>
          </a:fillRef>
          <a:effectRef idx="0">
            <a:schemeClr val="dk1"/>
          </a:effectRef>
          <a:fontRef idx="none"/>
        </p:style>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微软雅黑" pitchFamily="34" charset="-122"/>
                <a:ea typeface="微软雅黑" pitchFamily="34" charset="-122"/>
                <a:cs typeface="+mj-cs"/>
              </a:defRPr>
            </a:lvl1pPr>
          </a:lstStyle>
          <a:p>
            <a:endParaRPr lang="zh-CN" altLang="en-US" sz="2400" dirty="0">
              <a:solidFill>
                <a:schemeClr val="accent6">
                  <a:lumMod val="75000"/>
                </a:schemeClr>
              </a:solidFill>
            </a:endParaRPr>
          </a:p>
        </p:txBody>
      </p:sp>
      <p:sp>
        <p:nvSpPr>
          <p:cNvPr id="8" name="标题 1"/>
          <p:cNvSpPr>
            <a:spLocks noGrp="1"/>
          </p:cNvSpPr>
          <p:nvPr/>
        </p:nvSpPr>
        <p:spPr>
          <a:xfrm>
            <a:off x="236220" y="3599815"/>
            <a:ext cx="8881745" cy="1101725"/>
          </a:xfrm>
          <a:prstGeom prst="rect">
            <a:avLst/>
          </a:prstGeom>
          <a:noFill/>
          <a:ln>
            <a:noFill/>
          </a:ln>
        </p:spPr>
        <p:style>
          <a:lnRef idx="2">
            <a:schemeClr val="dk1"/>
          </a:lnRef>
          <a:fillRef idx="1">
            <a:schemeClr val="lt1"/>
          </a:fillRef>
          <a:effectRef idx="0">
            <a:schemeClr val="dk1"/>
          </a:effectRef>
          <a:fontRef idx="none"/>
        </p:style>
        <p:txBody>
          <a:bodyPr vert="horz" lIns="91440" tIns="45720" rIns="91440" bIns="45720" rtlCol="0" anchor="ctr">
            <a:normAutofit fontScale="97500"/>
          </a:bodyPr>
          <a:lstStyle>
            <a:lvl1pPr algn="l" defTabSz="914400" rtl="0" eaLnBrk="1" latinLnBrk="0" hangingPunct="1">
              <a:spcBef>
                <a:spcPct val="0"/>
              </a:spcBef>
              <a:buNone/>
              <a:defRPr sz="3600" b="1" kern="1200">
                <a:solidFill>
                  <a:schemeClr val="tx1"/>
                </a:solidFill>
                <a:latin typeface="微软雅黑" pitchFamily="34" charset="-122"/>
                <a:ea typeface="微软雅黑" pitchFamily="34" charset="-122"/>
                <a:cs typeface="+mj-cs"/>
              </a:defRPr>
            </a:lvl1pPr>
          </a:lstStyle>
          <a:p>
            <a:endParaRPr lang="zh-CN" altLang="en-US" sz="2400" dirty="0">
              <a:solidFill>
                <a:schemeClr val="tx1">
                  <a:lumMod val="50000"/>
                  <a:lumOff val="50000"/>
                </a:schemeClr>
              </a:solidFill>
            </a:endParaRPr>
          </a:p>
        </p:txBody>
      </p:sp>
      <p:pic>
        <p:nvPicPr>
          <p:cNvPr id="9" name="图片 8" descr="未标题-3.png"/>
          <p:cNvPicPr>
            <a:picLocks noChangeAspect="1"/>
          </p:cNvPicPr>
          <p:nvPr/>
        </p:nvPicPr>
        <p:blipFill>
          <a:blip r:embed="rId2"/>
          <a:srcRect l="20454" r="6819"/>
          <a:stretch>
            <a:fillRect/>
          </a:stretch>
        </p:blipFill>
        <p:spPr>
          <a:xfrm>
            <a:off x="4572000" y="642924"/>
            <a:ext cx="4572000" cy="4125523"/>
          </a:xfrm>
          <a:prstGeom prst="rect">
            <a:avLst/>
          </a:prstGeom>
        </p:spPr>
      </p:pic>
      <p:sp>
        <p:nvSpPr>
          <p:cNvPr id="11" name="圆角矩形 10"/>
          <p:cNvSpPr/>
          <p:nvPr/>
        </p:nvSpPr>
        <p:spPr>
          <a:xfrm>
            <a:off x="857224" y="1428742"/>
            <a:ext cx="180000" cy="576000"/>
          </a:xfrm>
          <a:prstGeom prst="roundRect">
            <a:avLst>
              <a:gd name="adj" fmla="val 0"/>
            </a:avLst>
          </a:prstGeom>
          <a:solidFill>
            <a:srgbClr val="F0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什么是大数据</a:t>
            </a:r>
          </a:p>
        </p:txBody>
      </p:sp>
      <p:sp>
        <p:nvSpPr>
          <p:cNvPr id="3" name="灯片编号占位符 2"/>
          <p:cNvSpPr>
            <a:spLocks noGrp="1"/>
          </p:cNvSpPr>
          <p:nvPr>
            <p:ph type="sldNum" sz="quarter" idx="4"/>
          </p:nvPr>
        </p:nvSpPr>
        <p:spPr/>
        <p:txBody>
          <a:bodyPr/>
          <a:lstStyle/>
          <a:p>
            <a:fld id="{763DDF4F-E27A-47D0-855E-39ECD34A9291}" type="slidenum">
              <a:rPr lang="zh-CN" altLang="en-US" smtClean="0"/>
              <a:pPr/>
              <a:t>5</a:t>
            </a:fld>
            <a:endParaRPr lang="zh-CN" altLang="en-US"/>
          </a:p>
        </p:txBody>
      </p:sp>
      <p:sp>
        <p:nvSpPr>
          <p:cNvPr id="7" name="圆角矩形 6"/>
          <p:cNvSpPr/>
          <p:nvPr/>
        </p:nvSpPr>
        <p:spPr>
          <a:xfrm>
            <a:off x="857224" y="1428742"/>
            <a:ext cx="180000" cy="576000"/>
          </a:xfrm>
          <a:prstGeom prst="roundRect">
            <a:avLst>
              <a:gd name="adj" fmla="val 0"/>
            </a:avLst>
          </a:prstGeom>
          <a:solidFill>
            <a:srgbClr val="F0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
          <p:cNvSpPr>
            <a:spLocks noGrp="1"/>
          </p:cNvSpPr>
          <p:nvPr/>
        </p:nvSpPr>
        <p:spPr>
          <a:xfrm>
            <a:off x="1071538" y="1428742"/>
            <a:ext cx="3071834" cy="2286016"/>
          </a:xfrm>
          <a:prstGeom prst="rect">
            <a:avLst/>
          </a:prstGeom>
          <a:noFill/>
          <a:ln>
            <a:noFill/>
          </a:ln>
        </p:spPr>
        <p:style>
          <a:lnRef idx="2">
            <a:schemeClr val="dk1"/>
          </a:lnRef>
          <a:fillRef idx="1">
            <a:schemeClr val="lt1"/>
          </a:fillRef>
          <a:effectRef idx="0">
            <a:schemeClr val="dk1"/>
          </a:effectRef>
          <a:fontRef idx="none"/>
        </p:style>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latin typeface="微软雅黑" pitchFamily="34" charset="-122"/>
                <a:ea typeface="微软雅黑" pitchFamily="34" charset="-122"/>
                <a:cs typeface="+mj-cs"/>
              </a:defRPr>
            </a:lvl1pPr>
          </a:lstStyle>
          <a:p>
            <a:pPr>
              <a:spcAft>
                <a:spcPts val="600"/>
              </a:spcAft>
            </a:pPr>
            <a:r>
              <a:rPr lang="zh-CN" altLang="en-US" sz="3200" dirty="0"/>
              <a:t>大数据</a:t>
            </a:r>
            <a:endParaRPr lang="en-US" altLang="zh-CN" sz="3200" dirty="0"/>
          </a:p>
          <a:p>
            <a:pPr>
              <a:spcAft>
                <a:spcPts val="600"/>
              </a:spcAft>
            </a:pPr>
            <a:r>
              <a:rPr lang="zh-CN" altLang="en-US" sz="1800" b="0" dirty="0"/>
              <a:t>处理技术代表了新一代的技架构，这种架构通过高速获取数据并进行分析和挖掘，从海量形式各异的数据源中更有效地抽取出富含价值的信息。</a:t>
            </a:r>
          </a:p>
        </p:txBody>
      </p:sp>
      <p:sp>
        <p:nvSpPr>
          <p:cNvPr id="10" name="矩形 9"/>
          <p:cNvSpPr/>
          <p:nvPr/>
        </p:nvSpPr>
        <p:spPr>
          <a:xfrm>
            <a:off x="4572000" y="666674"/>
            <a:ext cx="4572000" cy="1428760"/>
          </a:xfrm>
          <a:prstGeom prst="rect">
            <a:avLst/>
          </a:prstGeom>
          <a:solidFill>
            <a:srgbClr val="D8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梯形 10"/>
          <p:cNvSpPr/>
          <p:nvPr/>
        </p:nvSpPr>
        <p:spPr>
          <a:xfrm>
            <a:off x="5750727" y="928676"/>
            <a:ext cx="1785950" cy="285752"/>
          </a:xfrm>
          <a:prstGeom prst="trapezoid">
            <a:avLst>
              <a:gd name="adj" fmla="val 34809"/>
            </a:avLst>
          </a:prstGeom>
          <a:solidFill>
            <a:schemeClr val="accent5">
              <a:lumMod val="75000"/>
            </a:schemeClr>
          </a:solidFill>
          <a:ln>
            <a:solidFill>
              <a:srgbClr val="D8D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itchFamily="34" charset="-122"/>
                <a:ea typeface="微软雅黑" pitchFamily="34" charset="-122"/>
              </a:rPr>
              <a:t>分析：形成决策</a:t>
            </a:r>
          </a:p>
        </p:txBody>
      </p:sp>
      <p:sp>
        <p:nvSpPr>
          <p:cNvPr id="14" name="TextBox 13"/>
          <p:cNvSpPr txBox="1"/>
          <p:nvPr/>
        </p:nvSpPr>
        <p:spPr>
          <a:xfrm>
            <a:off x="4643438" y="952818"/>
            <a:ext cx="748923" cy="261610"/>
          </a:xfrm>
          <a:prstGeom prst="rect">
            <a:avLst/>
          </a:prstGeom>
          <a:noFill/>
        </p:spPr>
        <p:txBody>
          <a:bodyPr wrap="none" rtlCol="0">
            <a:spAutoFit/>
          </a:bodyPr>
          <a:lstStyle/>
          <a:p>
            <a:r>
              <a:rPr lang="zh-CN" altLang="en-US" sz="1100" dirty="0">
                <a:latin typeface="微软雅黑" pitchFamily="34" charset="-122"/>
                <a:ea typeface="微软雅黑" pitchFamily="34" charset="-122"/>
              </a:rPr>
              <a:t>深度挖掘</a:t>
            </a:r>
          </a:p>
        </p:txBody>
      </p:sp>
      <p:sp>
        <p:nvSpPr>
          <p:cNvPr id="15" name="手杖形箭头 14"/>
          <p:cNvSpPr/>
          <p:nvPr/>
        </p:nvSpPr>
        <p:spPr>
          <a:xfrm rot="16200000">
            <a:off x="5393537" y="892957"/>
            <a:ext cx="357190" cy="428628"/>
          </a:xfrm>
          <a:prstGeom prst="uturnArrow">
            <a:avLst>
              <a:gd name="adj1" fmla="val 10658"/>
              <a:gd name="adj2" fmla="val 12451"/>
              <a:gd name="adj3" fmla="val 30378"/>
              <a:gd name="adj4" fmla="val 0"/>
              <a:gd name="adj5" fmla="val 10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梯形 11"/>
          <p:cNvSpPr/>
          <p:nvPr/>
        </p:nvSpPr>
        <p:spPr>
          <a:xfrm>
            <a:off x="5643570" y="1214428"/>
            <a:ext cx="2000264" cy="285752"/>
          </a:xfrm>
          <a:prstGeom prst="trapezoid">
            <a:avLst>
              <a:gd name="adj" fmla="val 38208"/>
            </a:avLst>
          </a:prstGeom>
          <a:solidFill>
            <a:schemeClr val="accent5"/>
          </a:solidFill>
          <a:ln>
            <a:solidFill>
              <a:srgbClr val="D8D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itchFamily="34" charset="-122"/>
                <a:ea typeface="微软雅黑" pitchFamily="34" charset="-122"/>
              </a:rPr>
              <a:t>处理：数据抽取与集成</a:t>
            </a:r>
          </a:p>
        </p:txBody>
      </p:sp>
      <p:sp>
        <p:nvSpPr>
          <p:cNvPr id="17" name="TextBox 16"/>
          <p:cNvSpPr txBox="1"/>
          <p:nvPr/>
        </p:nvSpPr>
        <p:spPr>
          <a:xfrm>
            <a:off x="4643438" y="1428742"/>
            <a:ext cx="748923" cy="261610"/>
          </a:xfrm>
          <a:prstGeom prst="rect">
            <a:avLst/>
          </a:prstGeom>
          <a:noFill/>
        </p:spPr>
        <p:txBody>
          <a:bodyPr wrap="none" rtlCol="0">
            <a:spAutoFit/>
          </a:bodyPr>
          <a:lstStyle/>
          <a:p>
            <a:r>
              <a:rPr lang="zh-CN" altLang="en-US" sz="1100" dirty="0">
                <a:latin typeface="微软雅黑" pitchFamily="34" charset="-122"/>
                <a:ea typeface="微软雅黑" pitchFamily="34" charset="-122"/>
              </a:rPr>
              <a:t>数据加工</a:t>
            </a:r>
          </a:p>
        </p:txBody>
      </p:sp>
      <p:sp>
        <p:nvSpPr>
          <p:cNvPr id="18" name="TextBox 17"/>
          <p:cNvSpPr txBox="1"/>
          <p:nvPr/>
        </p:nvSpPr>
        <p:spPr>
          <a:xfrm>
            <a:off x="8233668" y="1214428"/>
            <a:ext cx="723275" cy="307777"/>
          </a:xfrm>
          <a:prstGeom prst="rect">
            <a:avLst/>
          </a:prstGeom>
          <a:noFill/>
        </p:spPr>
        <p:txBody>
          <a:bodyPr wrap="none" rtlCol="0">
            <a:spAutoFit/>
          </a:bodyPr>
          <a:lstStyle/>
          <a:p>
            <a:r>
              <a:rPr lang="zh-CN" altLang="en-US" sz="1400" b="1" dirty="0">
                <a:latin typeface="微软雅黑" pitchFamily="34" charset="-122"/>
                <a:ea typeface="微软雅黑" pitchFamily="34" charset="-122"/>
              </a:rPr>
              <a:t>大数据</a:t>
            </a:r>
          </a:p>
        </p:txBody>
      </p:sp>
      <p:sp>
        <p:nvSpPr>
          <p:cNvPr id="19" name="矩形 18"/>
          <p:cNvSpPr/>
          <p:nvPr/>
        </p:nvSpPr>
        <p:spPr>
          <a:xfrm>
            <a:off x="4572000" y="1928808"/>
            <a:ext cx="4572000" cy="1571636"/>
          </a:xfrm>
          <a:prstGeom prst="rect">
            <a:avLst/>
          </a:prstGeom>
          <a:solidFill>
            <a:srgbClr val="D8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8233668" y="2571750"/>
            <a:ext cx="723275" cy="307777"/>
          </a:xfrm>
          <a:prstGeom prst="rect">
            <a:avLst/>
          </a:prstGeom>
          <a:noFill/>
        </p:spPr>
        <p:txBody>
          <a:bodyPr wrap="none" rtlCol="0">
            <a:spAutoFit/>
          </a:bodyPr>
          <a:lstStyle/>
          <a:p>
            <a:r>
              <a:rPr lang="zh-CN" altLang="en-US" sz="1400" b="1" dirty="0">
                <a:latin typeface="微软雅黑" pitchFamily="34" charset="-122"/>
                <a:ea typeface="微软雅黑" pitchFamily="34" charset="-122"/>
              </a:rPr>
              <a:t>云计算</a:t>
            </a:r>
          </a:p>
        </p:txBody>
      </p:sp>
      <p:sp>
        <p:nvSpPr>
          <p:cNvPr id="16" name="手杖形箭头 15"/>
          <p:cNvSpPr/>
          <p:nvPr/>
        </p:nvSpPr>
        <p:spPr>
          <a:xfrm rot="16200000">
            <a:off x="5072066" y="2428874"/>
            <a:ext cx="714380" cy="428628"/>
          </a:xfrm>
          <a:prstGeom prst="uturnArrow">
            <a:avLst>
              <a:gd name="adj1" fmla="val 10657"/>
              <a:gd name="adj2" fmla="val 12451"/>
              <a:gd name="adj3" fmla="val 30378"/>
              <a:gd name="adj4" fmla="val 0"/>
              <a:gd name="adj5" fmla="val 10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柱形 26"/>
          <p:cNvSpPr/>
          <p:nvPr/>
        </p:nvSpPr>
        <p:spPr>
          <a:xfrm>
            <a:off x="5429256" y="2643188"/>
            <a:ext cx="2428892" cy="785818"/>
          </a:xfrm>
          <a:prstGeom prst="can">
            <a:avLst>
              <a:gd name="adj" fmla="val 39244"/>
            </a:avLst>
          </a:prstGeom>
          <a:ln>
            <a:solidFill>
              <a:srgbClr val="D8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5429256" y="428610"/>
            <a:ext cx="2500330" cy="2500330"/>
            <a:chOff x="5429256" y="428610"/>
            <a:chExt cx="2500330" cy="2500330"/>
          </a:xfrm>
        </p:grpSpPr>
        <p:sp>
          <p:nvSpPr>
            <p:cNvPr id="20" name="弦形 19"/>
            <p:cNvSpPr/>
            <p:nvPr/>
          </p:nvSpPr>
          <p:spPr>
            <a:xfrm>
              <a:off x="5429256" y="428610"/>
              <a:ext cx="2500330" cy="2500330"/>
            </a:xfrm>
            <a:prstGeom prst="chord">
              <a:avLst>
                <a:gd name="adj1" fmla="val 1313852"/>
                <a:gd name="adj2" fmla="val 9474008"/>
              </a:avLst>
            </a:prstGeom>
            <a:solidFill>
              <a:srgbClr val="F0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215074" y="2143122"/>
              <a:ext cx="889987" cy="261610"/>
            </a:xfrm>
            <a:prstGeom prst="rect">
              <a:avLst/>
            </a:prstGeom>
            <a:noFill/>
          </p:spPr>
          <p:txBody>
            <a:bodyPr wrap="none" rtlCol="0">
              <a:spAutoFit/>
            </a:bodyPr>
            <a:lstStyle/>
            <a:p>
              <a:r>
                <a:rPr lang="zh-CN" altLang="en-US" sz="1100" dirty="0">
                  <a:latin typeface="微软雅黑" pitchFamily="34" charset="-122"/>
                  <a:ea typeface="微软雅黑" pitchFamily="34" charset="-122"/>
                </a:rPr>
                <a:t>结构化数据</a:t>
              </a:r>
            </a:p>
          </p:txBody>
        </p:sp>
        <p:cxnSp>
          <p:nvCxnSpPr>
            <p:cNvPr id="23" name="直接连接符 22"/>
            <p:cNvCxnSpPr/>
            <p:nvPr/>
          </p:nvCxnSpPr>
          <p:spPr>
            <a:xfrm>
              <a:off x="5572132" y="2395856"/>
              <a:ext cx="2160000" cy="1588"/>
            </a:xfrm>
            <a:prstGeom prst="line">
              <a:avLst/>
            </a:prstGeom>
            <a:ln w="28575">
              <a:solidFill>
                <a:srgbClr val="D8DDF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715008" y="2643188"/>
              <a:ext cx="2016000" cy="1588"/>
            </a:xfrm>
            <a:prstGeom prst="line">
              <a:avLst/>
            </a:prstGeom>
            <a:ln w="28575">
              <a:solidFill>
                <a:srgbClr val="D8DDFF"/>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22758" y="2398138"/>
              <a:ext cx="1031051" cy="261610"/>
            </a:xfrm>
            <a:prstGeom prst="rect">
              <a:avLst/>
            </a:prstGeom>
            <a:noFill/>
          </p:spPr>
          <p:txBody>
            <a:bodyPr wrap="none" rtlCol="0">
              <a:spAutoFit/>
            </a:bodyPr>
            <a:lstStyle/>
            <a:p>
              <a:r>
                <a:rPr lang="zh-CN" altLang="en-US" sz="1100" dirty="0">
                  <a:latin typeface="微软雅黑" pitchFamily="34" charset="-122"/>
                  <a:ea typeface="微软雅黑" pitchFamily="34" charset="-122"/>
                </a:rPr>
                <a:t>半结构化数据</a:t>
              </a:r>
            </a:p>
          </p:txBody>
        </p:sp>
        <p:sp>
          <p:nvSpPr>
            <p:cNvPr id="26" name="TextBox 25"/>
            <p:cNvSpPr txBox="1"/>
            <p:nvPr/>
          </p:nvSpPr>
          <p:spPr>
            <a:xfrm>
              <a:off x="6215074" y="2643188"/>
              <a:ext cx="1031051" cy="261610"/>
            </a:xfrm>
            <a:prstGeom prst="rect">
              <a:avLst/>
            </a:prstGeom>
            <a:noFill/>
          </p:spPr>
          <p:txBody>
            <a:bodyPr wrap="none" rtlCol="0">
              <a:spAutoFit/>
            </a:bodyPr>
            <a:lstStyle/>
            <a:p>
              <a:r>
                <a:rPr lang="zh-CN" altLang="en-US" sz="1100" dirty="0">
                  <a:latin typeface="微软雅黑" pitchFamily="34" charset="-122"/>
                  <a:ea typeface="微软雅黑" pitchFamily="34" charset="-122"/>
                </a:rPr>
                <a:t>非结构化数据</a:t>
              </a:r>
            </a:p>
          </p:txBody>
        </p:sp>
      </p:grpSp>
      <p:sp>
        <p:nvSpPr>
          <p:cNvPr id="30" name="手杖形箭头 29"/>
          <p:cNvSpPr/>
          <p:nvPr/>
        </p:nvSpPr>
        <p:spPr>
          <a:xfrm rot="16200000">
            <a:off x="5357818" y="1357304"/>
            <a:ext cx="357190" cy="357190"/>
          </a:xfrm>
          <a:prstGeom prst="uturnArrow">
            <a:avLst>
              <a:gd name="adj1" fmla="val 10658"/>
              <a:gd name="adj2" fmla="val 12451"/>
              <a:gd name="adj3" fmla="val 30378"/>
              <a:gd name="adj4" fmla="val 0"/>
              <a:gd name="adj5" fmla="val 10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梯形 12"/>
          <p:cNvSpPr/>
          <p:nvPr/>
        </p:nvSpPr>
        <p:spPr>
          <a:xfrm>
            <a:off x="5531430" y="1500180"/>
            <a:ext cx="2232000" cy="285752"/>
          </a:xfrm>
          <a:prstGeom prst="trapezoid">
            <a:avLst>
              <a:gd name="adj" fmla="val 38208"/>
            </a:avLst>
          </a:prstGeom>
          <a:solidFill>
            <a:schemeClr val="accent5">
              <a:lumMod val="60000"/>
              <a:lumOff val="40000"/>
            </a:schemeClr>
          </a:solidFill>
          <a:ln>
            <a:solidFill>
              <a:srgbClr val="D8D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itchFamily="34" charset="-122"/>
                <a:ea typeface="微软雅黑" pitchFamily="34" charset="-122"/>
              </a:rPr>
              <a:t>加载：导入海量数据</a:t>
            </a:r>
          </a:p>
        </p:txBody>
      </p:sp>
      <p:sp>
        <p:nvSpPr>
          <p:cNvPr id="31" name="TextBox 30"/>
          <p:cNvSpPr txBox="1"/>
          <p:nvPr/>
        </p:nvSpPr>
        <p:spPr>
          <a:xfrm>
            <a:off x="5523855" y="2988236"/>
            <a:ext cx="2334293" cy="369332"/>
          </a:xfrm>
          <a:prstGeom prst="rect">
            <a:avLst/>
          </a:prstGeom>
          <a:noFill/>
        </p:spPr>
        <p:txBody>
          <a:bodyPr wrap="none" rtlCol="0">
            <a:spAutoFit/>
          </a:bodyPr>
          <a:lstStyle/>
          <a:p>
            <a:pPr algn="ctr"/>
            <a:r>
              <a:rPr lang="zh-CN" altLang="en-US" sz="900" dirty="0">
                <a:solidFill>
                  <a:schemeClr val="bg1"/>
                </a:solidFill>
                <a:latin typeface="微软雅黑" pitchFamily="34" charset="-122"/>
                <a:ea typeface="微软雅黑" pitchFamily="34" charset="-122"/>
              </a:rPr>
              <a:t>信息交易数据     融合数据    行为记录数据</a:t>
            </a:r>
            <a:endParaRPr lang="en-US" altLang="zh-CN" sz="900" dirty="0">
              <a:solidFill>
                <a:schemeClr val="bg1"/>
              </a:solidFill>
              <a:latin typeface="微软雅黑" pitchFamily="34" charset="-122"/>
              <a:ea typeface="微软雅黑" pitchFamily="34" charset="-122"/>
            </a:endParaRPr>
          </a:p>
          <a:p>
            <a:pPr algn="ctr"/>
            <a:r>
              <a:rPr lang="zh-CN" altLang="en-US" sz="900" dirty="0">
                <a:solidFill>
                  <a:schemeClr val="bg1"/>
                </a:solidFill>
                <a:latin typeface="微软雅黑" pitchFamily="34" charset="-122"/>
                <a:ea typeface="微软雅黑" pitchFamily="34" charset="-122"/>
              </a:rPr>
              <a:t>物联网     互联网     通信网     移动互联网</a:t>
            </a:r>
          </a:p>
        </p:txBody>
      </p:sp>
      <p:sp>
        <p:nvSpPr>
          <p:cNvPr id="32" name="矩形 31"/>
          <p:cNvSpPr/>
          <p:nvPr/>
        </p:nvSpPr>
        <p:spPr>
          <a:xfrm>
            <a:off x="4572000" y="3500444"/>
            <a:ext cx="4572000" cy="1285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8143900" y="3857634"/>
            <a:ext cx="902811" cy="307777"/>
          </a:xfrm>
          <a:prstGeom prst="rect">
            <a:avLst/>
          </a:prstGeom>
          <a:noFill/>
        </p:spPr>
        <p:txBody>
          <a:bodyPr wrap="none" rtlCol="0">
            <a:spAutoFit/>
          </a:bodyPr>
          <a:lstStyle/>
          <a:p>
            <a:r>
              <a:rPr lang="zh-CN" altLang="en-US" sz="1400" b="1" dirty="0">
                <a:latin typeface="微软雅黑" pitchFamily="34" charset="-122"/>
                <a:ea typeface="微软雅黑" pitchFamily="34" charset="-122"/>
              </a:rPr>
              <a:t>智能终端</a:t>
            </a:r>
          </a:p>
        </p:txBody>
      </p:sp>
      <p:sp>
        <p:nvSpPr>
          <p:cNvPr id="35" name="手杖形箭头 34"/>
          <p:cNvSpPr/>
          <p:nvPr/>
        </p:nvSpPr>
        <p:spPr>
          <a:xfrm rot="16200000">
            <a:off x="4786314" y="3286130"/>
            <a:ext cx="857256" cy="428628"/>
          </a:xfrm>
          <a:prstGeom prst="uturnArrow">
            <a:avLst>
              <a:gd name="adj1" fmla="val 10657"/>
              <a:gd name="adj2" fmla="val 12451"/>
              <a:gd name="adj3" fmla="val 30378"/>
              <a:gd name="adj4" fmla="val 0"/>
              <a:gd name="adj5" fmla="val 10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33"/>
          <p:cNvSpPr/>
          <p:nvPr/>
        </p:nvSpPr>
        <p:spPr>
          <a:xfrm>
            <a:off x="5286380" y="3643320"/>
            <a:ext cx="2786082" cy="1000132"/>
          </a:xfrm>
          <a:prstGeom prst="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descr="Responsive-Screen-Mockup-Pack.png"/>
          <p:cNvPicPr>
            <a:picLocks noChangeAspect="1"/>
          </p:cNvPicPr>
          <p:nvPr/>
        </p:nvPicPr>
        <p:blipFill>
          <a:blip r:embed="rId2" cstate="print"/>
          <a:stretch>
            <a:fillRect/>
          </a:stretch>
        </p:blipFill>
        <p:spPr>
          <a:xfrm>
            <a:off x="5929322" y="3714758"/>
            <a:ext cx="1623591" cy="992194"/>
          </a:xfrm>
          <a:prstGeom prst="rect">
            <a:avLst/>
          </a:prstGeom>
        </p:spPr>
      </p:pic>
      <p:sp>
        <p:nvSpPr>
          <p:cNvPr id="4" name="矩形 3">
            <a:extLst>
              <a:ext uri="{FF2B5EF4-FFF2-40B4-BE49-F238E27FC236}">
                <a16:creationId xmlns:a16="http://schemas.microsoft.com/office/drawing/2014/main" id="{6FC49727-3469-4790-AC0C-61B64F15DF77}"/>
              </a:ext>
            </a:extLst>
          </p:cNvPr>
          <p:cNvSpPr/>
          <p:nvPr/>
        </p:nvSpPr>
        <p:spPr>
          <a:xfrm>
            <a:off x="6300192" y="3922088"/>
            <a:ext cx="504056" cy="108296"/>
          </a:xfrm>
          <a:prstGeom prst="rect">
            <a:avLst/>
          </a:prstGeom>
          <a:solidFill>
            <a:srgbClr val="163064"/>
          </a:solidFill>
          <a:ln w="19050" cap="sq">
            <a:solidFill>
              <a:srgbClr val="1630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1194DC99-731D-41AE-A6A4-616B077096D9}"/>
              </a:ext>
            </a:extLst>
          </p:cNvPr>
          <p:cNvSpPr/>
          <p:nvPr/>
        </p:nvSpPr>
        <p:spPr>
          <a:xfrm>
            <a:off x="6785774" y="4228622"/>
            <a:ext cx="360040" cy="108296"/>
          </a:xfrm>
          <a:prstGeom prst="rect">
            <a:avLst/>
          </a:prstGeom>
          <a:solidFill>
            <a:srgbClr val="163064"/>
          </a:solidFill>
          <a:ln w="19050" cap="sq">
            <a:solidFill>
              <a:srgbClr val="1630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7E1450D9-EB57-4291-BA7D-3A30F04F1BD7}"/>
              </a:ext>
            </a:extLst>
          </p:cNvPr>
          <p:cNvSpPr/>
          <p:nvPr/>
        </p:nvSpPr>
        <p:spPr>
          <a:xfrm>
            <a:off x="6217129" y="4255660"/>
            <a:ext cx="180020" cy="108296"/>
          </a:xfrm>
          <a:prstGeom prst="rect">
            <a:avLst/>
          </a:prstGeom>
          <a:solidFill>
            <a:srgbClr val="163064"/>
          </a:solidFill>
          <a:ln w="19050" cap="sq">
            <a:solidFill>
              <a:srgbClr val="1630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FD8903A9-790D-44CC-B25A-9FE2A2D4F17E}"/>
              </a:ext>
            </a:extLst>
          </p:cNvPr>
          <p:cNvSpPr/>
          <p:nvPr/>
        </p:nvSpPr>
        <p:spPr>
          <a:xfrm flipV="1">
            <a:off x="6320287" y="4240765"/>
            <a:ext cx="123921" cy="180424"/>
          </a:xfrm>
          <a:prstGeom prst="triangle">
            <a:avLst>
              <a:gd name="adj" fmla="val 72062"/>
            </a:avLst>
          </a:prstGeom>
          <a:solidFill>
            <a:srgbClr val="465883"/>
          </a:solidFill>
          <a:ln w="19050" cap="sq">
            <a:solidFill>
              <a:srgbClr val="46588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414824"/>
            <a:ext cx="9144000" cy="1800000"/>
          </a:xfrm>
          <a:prstGeom prst="rect">
            <a:avLst/>
          </a:prstGeom>
          <a:solidFill>
            <a:srgbClr val="D8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lstStyle/>
          <a:p>
            <a:r>
              <a:rPr lang="zh-CN" altLang="en-US" dirty="0"/>
              <a:t>什么是大数据</a:t>
            </a:r>
          </a:p>
        </p:txBody>
      </p:sp>
      <p:sp>
        <p:nvSpPr>
          <p:cNvPr id="3" name="灯片编号占位符 2"/>
          <p:cNvSpPr>
            <a:spLocks noGrp="1"/>
          </p:cNvSpPr>
          <p:nvPr>
            <p:ph type="sldNum" sz="quarter" idx="4"/>
          </p:nvPr>
        </p:nvSpPr>
        <p:spPr/>
        <p:txBody>
          <a:bodyPr/>
          <a:lstStyle/>
          <a:p>
            <a:fld id="{763DDF4F-E27A-47D0-855E-39ECD34A9291}" type="slidenum">
              <a:rPr lang="zh-CN" altLang="en-US" smtClean="0"/>
              <a:pPr/>
              <a:t>6</a:t>
            </a:fld>
            <a:endParaRPr lang="zh-CN" altLang="en-US"/>
          </a:p>
        </p:txBody>
      </p:sp>
      <p:pic>
        <p:nvPicPr>
          <p:cNvPr id="1026" name="Picture 2" descr="http://www.kchmc.com/uploadfile/2014/1210/20141210102818179.jpg"/>
          <p:cNvPicPr>
            <a:picLocks noChangeAspect="1" noChangeArrowheads="1"/>
          </p:cNvPicPr>
          <p:nvPr/>
        </p:nvPicPr>
        <p:blipFill>
          <a:blip r:embed="rId2"/>
          <a:srcRect l="4421" t="2062"/>
          <a:stretch>
            <a:fillRect/>
          </a:stretch>
        </p:blipFill>
        <p:spPr bwMode="auto">
          <a:xfrm>
            <a:off x="1" y="2414824"/>
            <a:ext cx="2801459" cy="1800000"/>
          </a:xfrm>
          <a:prstGeom prst="rect">
            <a:avLst/>
          </a:prstGeom>
          <a:noFill/>
        </p:spPr>
      </p:pic>
      <p:sp>
        <p:nvSpPr>
          <p:cNvPr id="6" name="矩形 5"/>
          <p:cNvSpPr/>
          <p:nvPr/>
        </p:nvSpPr>
        <p:spPr>
          <a:xfrm>
            <a:off x="1071570" y="1428742"/>
            <a:ext cx="6500826" cy="646331"/>
          </a:xfrm>
          <a:prstGeom prst="rect">
            <a:avLst/>
          </a:prstGeom>
        </p:spPr>
        <p:txBody>
          <a:bodyPr wrap="square">
            <a:spAutoFit/>
          </a:bodyPr>
          <a:lstStyle/>
          <a:p>
            <a:r>
              <a:rPr lang="zh-CN" altLang="en-US" dirty="0">
                <a:latin typeface="微软雅黑" pitchFamily="34" charset="-122"/>
                <a:ea typeface="微软雅黑" pitchFamily="34" charset="-122"/>
              </a:rPr>
              <a:t>数据可以广泛获取，所稀缺的是如何从中挖掘出有价值的信息，为社会提供智慧和观点</a:t>
            </a:r>
          </a:p>
        </p:txBody>
      </p:sp>
      <p:sp>
        <p:nvSpPr>
          <p:cNvPr id="7" name="TextBox 6"/>
          <p:cNvSpPr txBox="1"/>
          <p:nvPr/>
        </p:nvSpPr>
        <p:spPr>
          <a:xfrm>
            <a:off x="3000364" y="2795805"/>
            <a:ext cx="5857916" cy="1061829"/>
          </a:xfrm>
          <a:prstGeom prst="rect">
            <a:avLst/>
          </a:prstGeom>
          <a:noFill/>
        </p:spPr>
        <p:txBody>
          <a:bodyPr wrap="square" rtlCol="0">
            <a:spAutoFit/>
          </a:bodyPr>
          <a:lstStyle/>
          <a:p>
            <a:pPr>
              <a:lnSpc>
                <a:spcPct val="150000"/>
              </a:lnSpc>
            </a:pPr>
            <a:r>
              <a:rPr lang="zh-CN" altLang="en-US" sz="1400" dirty="0">
                <a:latin typeface="微软雅黑" pitchFamily="34" charset="-122"/>
                <a:ea typeface="微软雅黑" pitchFamily="34" charset="-122"/>
              </a:rPr>
              <a:t>有价值的数据主要被用于分析和决策，企业用以分析的数据越全面，分析的结果也就越接近于真实，意思着企业能够从这些新的数据中获取新的洞察力，并将其与已知业务的各个细节相融合，对企业产生新的价值。</a:t>
            </a:r>
          </a:p>
        </p:txBody>
      </p:sp>
      <p:sp>
        <p:nvSpPr>
          <p:cNvPr id="9" name="圆角矩形 8"/>
          <p:cNvSpPr/>
          <p:nvPr/>
        </p:nvSpPr>
        <p:spPr>
          <a:xfrm>
            <a:off x="857224" y="1428742"/>
            <a:ext cx="180000" cy="576000"/>
          </a:xfrm>
          <a:prstGeom prst="roundRect">
            <a:avLst>
              <a:gd name="adj" fmla="val 0"/>
            </a:avLst>
          </a:prstGeom>
          <a:solidFill>
            <a:srgbClr val="F0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charset="0"/>
                <a:ea typeface="微软雅黑" charset="0"/>
                <a:sym typeface="+mn-ea"/>
              </a:rPr>
              <a:t>大数据发展历史</a:t>
            </a:r>
            <a:endParaRPr lang="zh-CN" altLang="en-US" dirty="0"/>
          </a:p>
        </p:txBody>
      </p:sp>
      <p:sp>
        <p:nvSpPr>
          <p:cNvPr id="3" name="灯片编号占位符 2"/>
          <p:cNvSpPr>
            <a:spLocks noGrp="1"/>
          </p:cNvSpPr>
          <p:nvPr>
            <p:ph type="sldNum" sz="quarter" idx="4"/>
          </p:nvPr>
        </p:nvSpPr>
        <p:spPr/>
        <p:txBody>
          <a:bodyPr/>
          <a:lstStyle/>
          <a:p>
            <a:fld id="{763DDF4F-E27A-47D0-855E-39ECD34A9291}" type="slidenum">
              <a:rPr lang="zh-CN" altLang="en-US" smtClean="0"/>
              <a:pPr/>
              <a:t>7</a:t>
            </a:fld>
            <a:endParaRPr lang="zh-CN" altLang="en-US"/>
          </a:p>
        </p:txBody>
      </p:sp>
      <p:sp>
        <p:nvSpPr>
          <p:cNvPr id="4" name="矩形 3"/>
          <p:cNvSpPr/>
          <p:nvPr/>
        </p:nvSpPr>
        <p:spPr>
          <a:xfrm>
            <a:off x="285720" y="2837062"/>
            <a:ext cx="8568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rot="5400000">
            <a:off x="513208" y="2212272"/>
            <a:ext cx="1404000" cy="1588"/>
          </a:xfrm>
          <a:prstGeom prst="line">
            <a:avLst/>
          </a:prstGeom>
          <a:ln w="19050">
            <a:solidFill>
              <a:srgbClr val="89C040"/>
            </a:solidFill>
            <a:headEnd type="diamond" w="lg" len="lg"/>
          </a:ln>
        </p:spPr>
        <p:style>
          <a:lnRef idx="1">
            <a:schemeClr val="accent1"/>
          </a:lnRef>
          <a:fillRef idx="0">
            <a:schemeClr val="accent1"/>
          </a:fillRef>
          <a:effectRef idx="0">
            <a:schemeClr val="accent1"/>
          </a:effectRef>
          <a:fontRef idx="minor">
            <a:schemeClr val="tx1"/>
          </a:fontRef>
        </p:style>
      </p:cxnSp>
      <p:sp>
        <p:nvSpPr>
          <p:cNvPr id="28674" name="AutoShape 2" descr="data:image/jpeg;base64,/9j/4AAQSkZJRgABAQAAAQABAAD/2wBDAAgGBgcGBQgHBwcJCQgKDBQNDAsLDBkSEw8UHRofHh0aHBwgJC4nICIsIxwcKDcpLDAxNDQ0Hyc5PTgyPC4zNDL/2wBDAQkJCQwLDBgNDRgyIRwhMjIyMjIyMjIyMjIyMjIyMjIyMjIyMjIyMjIyMjIyMjIyMjIyMjIyMjIyMjIyMjIyMjL/wAARCABfANwDASIAAhEBAxEB/8QAHAABAAMAAwEBAAAAAAAAAAAAAAUGBwIECAMB/8QASxAAAQMDAQYBBggLAw0AAAAAAQACAwQFEQYHEhMhMVFBFCIjYYGRFTI3QnF0ocEIFhckUnKxssLR4Rg1NjhIU1ViY4KEhZKTs8P/xAAaAQEAAwEBAQAAAAAAAAAAAAAAAQMEBQIG/8QAJREBAAMAAQQABgMAAAAAAAAAAAECAxEEEiExBRMiQVGxgZHw/9oADAMBAAIRAxEAPwDf0REBETKAiIgIiICIiAiIgIiICIiAiIgIiICIiAiIgIiICIiDicY5qPuV4pbaz0rsvPxWN6lfO93Rlso9/kZHco2nuoOzWV9wk+EbiS8P5tYfnes+pY9trd3ysvf6VzaeeIcfhe+XUkUMPCj/AEmj7yuYsuoZBvG4Oaexnf8Acra1jY2hrWhrR0AHRcsetea9Hz50tMydn5lTjBqW35c2V0zR2dxPsPNdug1U1z+BcYuDJ03gOXtHgrNhRtzs1Lc4TxBuSgeZK0cx/NROGmXnG38Sdkx6lIMc17A5pBB5gjxXNUy03Gez3A22sd6LOGk/N7Eeoq5DmFfhtGkc/f7vVbcuSIi0PQiIgIiICIiAiIgIiICIiAiIgIiICIiCjOd+MOo42gfmzACQfBo6j2lXZrQGgAYHZU/Rcfpql7vjNa0e8k/criOi5/QxzWdJ9zLxn65dK5XKntcHFmPM8mtHVxVXl1hXOk9FDC1nYgkrq6onfNe5GE+bEA0D2Z+9RMcb5ZGRxsL3vOAB4rn9X1u06zTOeIhTfSeeIXK06nFZMynqogyVx3WObzDj9ysnRV6y6fjtwFTUbrqnHsZ9Cj73qXf36agf5vR8o8fo/muhTe2OPO8+VkWmtfrdHU9VFVXb0ZBETOG4jxOSrTp6sNbaY3OcDI3zH/SP6YWeK3aLlzFVxdnNd78/yWHod5v1MzP3V535ul75fKHTlonudxlMdNC3njmXHwaB4krGJ9sOsL9Wyx6Zsfoo+e7HTvqJMdzjkPcu3t/uUzTZrY1zhE7iVD2/pHkG+7z/AHq0bPqmz6O2WW2vr52U0NSeNLOWE5e8nGcDsAPYu80obRu1PUNx1PDp+92FwqZTgugjMboh3ex/gPZ7VsSpdPtE0VV3OIQXemkrJcQRkRP33Zd8XO70zhZfqbXOsKfafVW+11s03CnfBS0YA3CXMwMgfHxnPPPMIPQiLBanU+sdnun6l1+qpJr1cptyjZPOJWQRsGXyYBIyS8DHq98bLPtPtumYdYyXuU0cm5IIzLvEMeRuuMeNzByPeg9GIsqi2tNGy78YZIIzdBN5HwfmGfGc993d5/YqTR1O0+/afqdXQXuVtJBvv4Yk3N8M6lkYG6QOfXt4oPRaLHLBtLud62Z3+pkkEV6tUQPGYweeD0fjpnkc+Cp+nL/tN1TQVNFZqupma2Uyz1LpA14yAGsa9/QebvYGOpQek0WGbJtd3+5XWus90q5KoMpJJ45Juckb2EDGfEed49lVdOaj2jaqudTS2m71Us8ke9K5zwxsbAeozyZzPhzQenFiOt9Z6gpNq9JY6W5SQ20VFK10UYaN7f3M5djPj3UVYtfap0drUWTVVVJVQcVkdQJnh5j38YkY/tzB3e3rXX2gfLxS/WqL+BEvRiLDto+r9QW7aTS2iiuc9PQk05MUe6N7ePPn1U7tm1RetN0Fr+CK59Ial8jZXMY0lwAGOZHLr4IhqiLD9Z6wv9o2c6RqKC5SxVNdT71TNgF8mGM8T+sq7cLxtPGm6fVVRcZ6e3Naxse5IwZaeQeWeOT4nv2QekkXnc6n2mawsc91oJjTW6giPGkpiIjI5g3nnuTjwHJQ9Jth1jTUscJuDJSwY35aZrnH6T4/Sg2vR0+7XVMLhh0jA/8A7Tj+JXQKmXqB9lvMFfA3ETsZHYjqPaFbKWpjqqZk8Tt5jxkELB0c9vONvcfpXn4+lTtV0D4rh5YB6KUDePYhSGlrRwIvL5m+kePRg+A7+1WV7GSM3XsDmnwIyoDU128ipvJIXYmlHMj5re6rv0+eOk72/wBKJpFZ75Reo76ah7qOmdiFvKR4+d6voVcRFxNtr7X7rM1rTaeZFcdGREUlRLj4zw33D+qqDGPkkDGAl7zgAeK0m10TaC3RQdS1vnHufFbfheU217vwsxr55Y9t/tcxbZ7q1pMLN+nkd2JwW+/z/crDoWC0a42T0lmq3cRlO0Q1EcbsOY5j8t94wr7d7PR322T264QNmpZhuuYR7iOxCyCq2GXWgr3T6e1HwGO6cTfjkaO2WdfsX0LUo9zs9JYdsENroQ8U1PcacRh5yeZYevtU7/nGf9S/hVp09sRdRXenul5vb6iaGVkwjhZ1e055vPNw9ik/yXVv5T/xs+EoOB5Vx+BuHfxu4xlEqh+EBFKL7aJzngupnsb+sH8/3mrjbdmusr9piiMWrmyWuppoyymfUzmNrMDDNzpy6Y8MLW9ZaPoNZ2c0NYTHIw78E7Bl0b/vHcLL4Nj+uKKM0FJquOG2uLt6OOqnYDn/AHYGPtQVvV2ia7SOhadtRWU1ZFLct4SUxJYDwyPHx5H3Lu6P0Rq7UWk4Z7Xqt1NbpOJGaPyuYBnnHILBy59f+Jala9m1BR6Fk0rW1c9bBK4yOkcA3hvPjGPm8xnx6nuqIzY7rG0VEsNg1SyCjkOTieWBzv1msBB96D5xbPrhozR+raiqr6GpjloeEWU5cSxweDzyOymPwfv7ivP1pn7ilbLsvqLToy9Wd14knq7qzznvHoo3/pBvUnufHkpTZtoao0Rb66mqayKpdUyiQGNhG7gY8UGS7JflAun1Go/eC7uwL/Ftz+o//Rit+ktl9ZpK/V94nuMFRHJSyx8ONhBG9g/csi0DpW46qu1TFa7iKCrpoeMyQkjPMDGRzHVBMbY3trdptRBT+kkEUMRA/Tx0+0KQ2gfLxS/WqL+BW/R+xt1nvjLxfLhHXVEL+JDHG043/BzieZOea7mo9l9Ze9oMWpY7jBFEyWCTguYS70eM8/Ygom1U7u2GlJ6fmv7VYvwgyPIrCM8+LNy9jFN7Rtlr9YXGO60FbFTVzYxG5koO7IB0ORzaefY+Crc2xK/XSmjmu+pxPXh4Zl7pJWxx4PQu5k5xy5DqghtovyY6D+qn9xitWqP8nKg+q0n7WKU1Xsvqb7piwWaluUUfwVGYzLNGfSeaBnA6dFK3bQ1TcdmFPpNtbEyaKGGMzOYdw7hB6exEKrsx+RS+/wDN/wDqCwNepdKaGqdO6Er9Oy1kU0tVxsSsYQBvt3Vnf9n67f68o/8AxvRLc62jir6V9PK3LHD2g91UIpq3TFYYpWOlpXu5dj6x2KvBXyngiqIjHNGHsPUELLv0/wAyYvSeLQrtXnzCBqdXUbacmnbI6XHJrm4A+lU+pnkqqh00zt6RxySrdV6Pp5CX0074v9l3NqjXaOuGeU1OR6yf5LldVl1mk8Wj+lN66T7V5ACSABknoArNBo6odjj1EbB2YC79uFP26x0Vu5xR70v+kfzP9FVj8M1tb6/EIjGZRunrA6lxWVbfTfNYfm+s+tWbwTkngu9jjXKvbVprWIjiH6iIrkiIiAiIgIiICIiD5Tx8WnkjBwXNIyqFs/2Yx6GrZ611zdWVE8PCIEO40DIPc9loS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8676" name="AutoShape 4" descr="data:image/jpeg;base64,/9j/4AAQSkZJRgABAQAAAQABAAD/2wBDAAgGBgcGBQgHBwcJCQgKDBQNDAsLDBkSEw8UHRofHh0aHBwgJC4nICIsIxwcKDcpLDAxNDQ0Hyc5PTgyPC4zNDL/2wBDAQkJCQwLDBgNDRgyIRwhMjIyMjIyMjIyMjIyMjIyMjIyMjIyMjIyMjIyMjIyMjIyMjIyMjIyMjIyMjIyMjIyMjL/wAARCABfANwDASIAAhEBAxEB/8QAHAABAAMAAwEBAAAAAAAAAAAAAAUGBwIECAMB/8QASxAAAQMDAQYBBggLAw0AAAAAAQACAwQFEQYHEhMhMVFBFCIjYYGRFTI3QnF0ocEIFhckUnKxssLR4Rg1NjhIU1ViY4KEhZKTs8P/xAAaAQEAAwEBAQAAAAAAAAAAAAAAAQMEBQIG/8QAJREBAAMAAQQABgMAAAAAAAAAAAECAxEEEiExBRMiQVGxgZHw/9oADAMBAAIRAxEAPwDf0REBETKAiIgIiICIiAiIgIiICIiAiIgIiICIiAiIgIiICIiDicY5qPuV4pbaz0rsvPxWN6lfO93Rlso9/kZHco2nuoOzWV9wk+EbiS8P5tYfnes+pY9trd3ysvf6VzaeeIcfhe+XUkUMPCj/AEmj7yuYsuoZBvG4Oaexnf8Acra1jY2hrWhrR0AHRcsetea9Hz50tMydn5lTjBqW35c2V0zR2dxPsPNdug1U1z+BcYuDJ03gOXtHgrNhRtzs1Lc4TxBuSgeZK0cx/NROGmXnG38Sdkx6lIMc17A5pBB5gjxXNUy03Gez3A22sd6LOGk/N7Eeoq5DmFfhtGkc/f7vVbcuSIi0PQiIgIiICIiAiIgIiICIiAiIgIiICIiCjOd+MOo42gfmzACQfBo6j2lXZrQGgAYHZU/Rcfpql7vjNa0e8k/criOi5/QxzWdJ9zLxn65dK5XKntcHFmPM8mtHVxVXl1hXOk9FDC1nYgkrq6onfNe5GE+bEA0D2Z+9RMcb5ZGRxsL3vOAB4rn9X1u06zTOeIhTfSeeIXK06nFZMynqogyVx3WObzDj9ysnRV6y6fjtwFTUbrqnHsZ9Cj73qXf36agf5vR8o8fo/muhTe2OPO8+VkWmtfrdHU9VFVXb0ZBETOG4jxOSrTp6sNbaY3OcDI3zH/SP6YWeK3aLlzFVxdnNd78/yWHod5v1MzP3V535ul75fKHTlonudxlMdNC3njmXHwaB4krGJ9sOsL9Wyx6Zsfoo+e7HTvqJMdzjkPcu3t/uUzTZrY1zhE7iVD2/pHkG+7z/AHq0bPqmz6O2WW2vr52U0NSeNLOWE5e8nGcDsAPYu80obRu1PUNx1PDp+92FwqZTgugjMboh3ex/gPZ7VsSpdPtE0VV3OIQXemkrJcQRkRP33Zd8XO70zhZfqbXOsKfafVW+11s03CnfBS0YA3CXMwMgfHxnPPPMIPQiLBanU+sdnun6l1+qpJr1cptyjZPOJWQRsGXyYBIyS8DHq98bLPtPtumYdYyXuU0cm5IIzLvEMeRuuMeNzByPeg9GIsqi2tNGy78YZIIzdBN5HwfmGfGc993d5/YqTR1O0+/afqdXQXuVtJBvv4Yk3N8M6lkYG6QOfXt4oPRaLHLBtLud62Z3+pkkEV6tUQPGYweeD0fjpnkc+Cp+nL/tN1TQVNFZqupma2Uyz1LpA14yAGsa9/QebvYGOpQek0WGbJtd3+5XWus90q5KoMpJJ45Juckb2EDGfEed49lVdOaj2jaqudTS2m71Us8ke9K5zwxsbAeozyZzPhzQenFiOt9Z6gpNq9JY6W5SQ20VFK10UYaN7f3M5djPj3UVYtfap0drUWTVVVJVQcVkdQJnh5j38YkY/tzB3e3rXX2gfLxS/WqL+BEvRiLDto+r9QW7aTS2iiuc9PQk05MUe6N7ePPn1U7tm1RetN0Fr+CK59Ial8jZXMY0lwAGOZHLr4IhqiLD9Z6wv9o2c6RqKC5SxVNdT71TNgF8mGM8T+sq7cLxtPGm6fVVRcZ6e3Naxse5IwZaeQeWeOT4nv2QekkXnc6n2mawsc91oJjTW6giPGkpiIjI5g3nnuTjwHJQ9Jth1jTUscJuDJSwY35aZrnH6T4/Sg2vR0+7XVMLhh0jA/8A7Tj+JXQKmXqB9lvMFfA3ETsZHYjqPaFbKWpjqqZk8Tt5jxkELB0c9vONvcfpXn4+lTtV0D4rh5YB6KUDePYhSGlrRwIvL5m+kePRg+A7+1WV7GSM3XsDmnwIyoDU128ipvJIXYmlHMj5re6rv0+eOk72/wBKJpFZ75Reo76ah7qOmdiFvKR4+d6voVcRFxNtr7X7rM1rTaeZFcdGREUlRLj4zw33D+qqDGPkkDGAl7zgAeK0m10TaC3RQdS1vnHufFbfheU217vwsxr55Y9t/tcxbZ7q1pMLN+nkd2JwW+/z/crDoWC0a42T0lmq3cRlO0Q1EcbsOY5j8t94wr7d7PR322T264QNmpZhuuYR7iOxCyCq2GXWgr3T6e1HwGO6cTfjkaO2WdfsX0LUo9zs9JYdsENroQ8U1PcacRh5yeZYevtU7/nGf9S/hVp09sRdRXenul5vb6iaGVkwjhZ1e055vPNw9ik/yXVv5T/xs+EoOB5Vx+BuHfxu4xlEqh+EBFKL7aJzngupnsb+sH8/3mrjbdmusr9piiMWrmyWuppoyymfUzmNrMDDNzpy6Y8MLW9ZaPoNZ2c0NYTHIw78E7Bl0b/vHcLL4Nj+uKKM0FJquOG2uLt6OOqnYDn/AHYGPtQVvV2ia7SOhadtRWU1ZFLct4SUxJYDwyPHx5H3Lu6P0Rq7UWk4Z7Xqt1NbpOJGaPyuYBnnHILBy59f+Jala9m1BR6Fk0rW1c9bBK4yOkcA3hvPjGPm8xnx6nuqIzY7rG0VEsNg1SyCjkOTieWBzv1msBB96D5xbPrhozR+raiqr6GpjloeEWU5cSxweDzyOymPwfv7ivP1pn7ilbLsvqLToy9Wd14knq7qzznvHoo3/pBvUnufHkpTZtoao0Rb66mqayKpdUyiQGNhG7gY8UGS7JflAun1Go/eC7uwL/Ftz+o//Rit+ktl9ZpK/V94nuMFRHJSyx8ONhBG9g/csi0DpW46qu1TFa7iKCrpoeMyQkjPMDGRzHVBMbY3trdptRBT+kkEUMRA/Tx0+0KQ2gfLxS/WqL+BW/R+xt1nvjLxfLhHXVEL+JDHG043/BzieZOea7mo9l9Ze9oMWpY7jBFEyWCTguYS70eM8/Ygom1U7u2GlJ6fmv7VYvwgyPIrCM8+LNy9jFN7Rtlr9YXGO60FbFTVzYxG5koO7IB0ORzaefY+Crc2xK/XSmjmu+pxPXh4Zl7pJWxx4PQu5k5xy5DqghtovyY6D+qn9xitWqP8nKg+q0n7WKU1Xsvqb7piwWaluUUfwVGYzLNGfSeaBnA6dFK3bQ1TcdmFPpNtbEyaKGGMzOYdw7hB6exEKrsx+RS+/wDN/wDqCwNepdKaGqdO6Er9Oy1kU0tVxsSsYQBvt3Vnf9n67f68o/8AxvRLc62jir6V9PK3LHD2g91UIpq3TFYYpWOlpXu5dj6x2KvBXyngiqIjHNGHsPUELLv0/wAyYvSeLQrtXnzCBqdXUbacmnbI6XHJrm4A+lU+pnkqqh00zt6RxySrdV6Pp5CX0074v9l3NqjXaOuGeU1OR6yf5LldVl1mk8Wj+lN66T7V5ACSABknoArNBo6odjj1EbB2YC79uFP26x0Vu5xR70v+kfzP9FVj8M1tb6/EIjGZRunrA6lxWVbfTfNYfm+s+tWbwTkngu9jjXKvbVprWIjiH6iIrkiIiAiIgIiICIiD5Tx8WnkjBwXNIyqFs/2Yx6GrZ611zdWVE8PCIEO40DIPc9loS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1" name="图片 10" descr="fafs0.jpg"/>
          <p:cNvPicPr>
            <a:picLocks noChangeAspect="1"/>
          </p:cNvPicPr>
          <p:nvPr/>
        </p:nvPicPr>
        <p:blipFill>
          <a:blip r:embed="rId2"/>
          <a:stretch>
            <a:fillRect/>
          </a:stretch>
        </p:blipFill>
        <p:spPr>
          <a:xfrm>
            <a:off x="214282" y="1976437"/>
            <a:ext cx="882313" cy="380999"/>
          </a:xfrm>
          <a:prstGeom prst="rect">
            <a:avLst/>
          </a:prstGeom>
        </p:spPr>
      </p:pic>
      <p:sp>
        <p:nvSpPr>
          <p:cNvPr id="12" name="矩形 11"/>
          <p:cNvSpPr/>
          <p:nvPr/>
        </p:nvSpPr>
        <p:spPr>
          <a:xfrm>
            <a:off x="214282" y="2837062"/>
            <a:ext cx="1008000" cy="216000"/>
          </a:xfrm>
          <a:prstGeom prst="rect">
            <a:avLst/>
          </a:prstGeom>
          <a:solidFill>
            <a:srgbClr val="89C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677" name="Picture 5"/>
          <p:cNvPicPr>
            <a:picLocks noChangeAspect="1" noChangeArrowheads="1"/>
          </p:cNvPicPr>
          <p:nvPr/>
        </p:nvPicPr>
        <p:blipFill>
          <a:blip r:embed="rId3" cstate="print"/>
          <a:srcRect/>
          <a:stretch>
            <a:fillRect/>
          </a:stretch>
        </p:blipFill>
        <p:spPr bwMode="auto">
          <a:xfrm>
            <a:off x="1265228" y="1785932"/>
            <a:ext cx="1235070" cy="245405"/>
          </a:xfrm>
          <a:prstGeom prst="rect">
            <a:avLst/>
          </a:prstGeom>
          <a:noFill/>
          <a:ln w="9525">
            <a:noFill/>
            <a:miter lim="800000"/>
            <a:headEnd/>
            <a:tailEnd/>
          </a:ln>
          <a:effectLst/>
        </p:spPr>
      </p:pic>
      <p:sp>
        <p:nvSpPr>
          <p:cNvPr id="28679" name="AutoShape 7" descr="http://img2.imgtn.bdimg.com/it/u=1247728453,2874164821&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8680" name="Picture 8"/>
          <p:cNvPicPr>
            <a:picLocks noChangeAspect="1" noChangeArrowheads="1"/>
          </p:cNvPicPr>
          <p:nvPr/>
        </p:nvPicPr>
        <p:blipFill>
          <a:blip r:embed="rId4" cstate="print"/>
          <a:srcRect/>
          <a:stretch>
            <a:fillRect/>
          </a:stretch>
        </p:blipFill>
        <p:spPr bwMode="auto">
          <a:xfrm>
            <a:off x="1500166" y="2070994"/>
            <a:ext cx="714380" cy="286442"/>
          </a:xfrm>
          <a:prstGeom prst="rect">
            <a:avLst/>
          </a:prstGeom>
          <a:noFill/>
          <a:ln w="9525">
            <a:noFill/>
            <a:miter lim="800000"/>
            <a:headEnd/>
            <a:tailEnd/>
          </a:ln>
          <a:effectLst/>
        </p:spPr>
      </p:pic>
      <p:pic>
        <p:nvPicPr>
          <p:cNvPr id="28682" name="Picture 10" descr="http://upload.csix.cn/2014/1117/1416213306834.jpg"/>
          <p:cNvPicPr>
            <a:picLocks noChangeAspect="1" noChangeArrowheads="1"/>
          </p:cNvPicPr>
          <p:nvPr/>
        </p:nvPicPr>
        <p:blipFill>
          <a:blip r:embed="rId5"/>
          <a:srcRect/>
          <a:stretch>
            <a:fillRect/>
          </a:stretch>
        </p:blipFill>
        <p:spPr bwMode="auto">
          <a:xfrm>
            <a:off x="1428728" y="2357436"/>
            <a:ext cx="928694" cy="227530"/>
          </a:xfrm>
          <a:prstGeom prst="rect">
            <a:avLst/>
          </a:prstGeom>
          <a:noFill/>
        </p:spPr>
      </p:pic>
      <p:cxnSp>
        <p:nvCxnSpPr>
          <p:cNvPr id="18" name="直接连接符 17"/>
          <p:cNvCxnSpPr/>
          <p:nvPr/>
        </p:nvCxnSpPr>
        <p:spPr>
          <a:xfrm rot="5400000">
            <a:off x="1787217" y="2201386"/>
            <a:ext cx="1404000" cy="1588"/>
          </a:xfrm>
          <a:prstGeom prst="line">
            <a:avLst/>
          </a:prstGeom>
          <a:ln w="19050">
            <a:solidFill>
              <a:schemeClr val="accent1"/>
            </a:solidFill>
            <a:headEnd type="diamond" w="lg" len="lg"/>
          </a:ln>
        </p:spPr>
        <p:style>
          <a:lnRef idx="1">
            <a:schemeClr val="accent1"/>
          </a:lnRef>
          <a:fillRef idx="0">
            <a:schemeClr val="accent1"/>
          </a:fillRef>
          <a:effectRef idx="0">
            <a:schemeClr val="accent1"/>
          </a:effectRef>
          <a:fontRef idx="minor">
            <a:schemeClr val="tx1"/>
          </a:fontRef>
        </p:style>
      </p:cxnSp>
      <p:pic>
        <p:nvPicPr>
          <p:cNvPr id="28683" name="Picture 11"/>
          <p:cNvPicPr>
            <a:picLocks noChangeAspect="1" noChangeArrowheads="1"/>
          </p:cNvPicPr>
          <p:nvPr/>
        </p:nvPicPr>
        <p:blipFill>
          <a:blip r:embed="rId6"/>
          <a:srcRect/>
          <a:stretch>
            <a:fillRect/>
          </a:stretch>
        </p:blipFill>
        <p:spPr bwMode="auto">
          <a:xfrm>
            <a:off x="2571736" y="2000246"/>
            <a:ext cx="1100134" cy="318690"/>
          </a:xfrm>
          <a:prstGeom prst="rect">
            <a:avLst/>
          </a:prstGeom>
          <a:noFill/>
          <a:ln w="9525">
            <a:noFill/>
            <a:miter lim="800000"/>
            <a:headEnd/>
            <a:tailEnd/>
          </a:ln>
          <a:effectLst/>
        </p:spPr>
      </p:pic>
      <p:sp>
        <p:nvSpPr>
          <p:cNvPr id="22" name="矩形 21"/>
          <p:cNvSpPr/>
          <p:nvPr/>
        </p:nvSpPr>
        <p:spPr>
          <a:xfrm>
            <a:off x="2511184" y="2837062"/>
            <a:ext cx="1152000" cy="216000"/>
          </a:xfrm>
          <a:prstGeom prst="rect">
            <a:avLst/>
          </a:prstGeom>
          <a:solidFill>
            <a:srgbClr val="34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rot="5400000">
            <a:off x="2941486" y="2212272"/>
            <a:ext cx="1404000" cy="1588"/>
          </a:xfrm>
          <a:prstGeom prst="line">
            <a:avLst/>
          </a:prstGeom>
          <a:ln w="19050">
            <a:solidFill>
              <a:srgbClr val="34D1FF"/>
            </a:solidFill>
            <a:headEnd type="diamond" w="lg" len="lg"/>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678439" y="2214560"/>
            <a:ext cx="800219" cy="276999"/>
          </a:xfrm>
          <a:prstGeom prst="rect">
            <a:avLst/>
          </a:prstGeom>
        </p:spPr>
        <p:txBody>
          <a:bodyPr wrap="none">
            <a:spAutoFit/>
          </a:bodyPr>
          <a:lstStyle/>
          <a:p>
            <a:pPr algn="ctr"/>
            <a:r>
              <a:rPr lang="zh-CN" altLang="en-US" sz="1200" dirty="0">
                <a:latin typeface="微软雅黑" charset="0"/>
                <a:ea typeface="微软雅黑" charset="0"/>
              </a:rPr>
              <a:t>原型创建</a:t>
            </a:r>
          </a:p>
        </p:txBody>
      </p:sp>
      <p:pic>
        <p:nvPicPr>
          <p:cNvPr id="26" name="Picture 11"/>
          <p:cNvPicPr>
            <a:picLocks noChangeAspect="1" noChangeArrowheads="1"/>
          </p:cNvPicPr>
          <p:nvPr/>
        </p:nvPicPr>
        <p:blipFill>
          <a:blip r:embed="rId6"/>
          <a:srcRect/>
          <a:stretch>
            <a:fillRect/>
          </a:stretch>
        </p:blipFill>
        <p:spPr bwMode="auto">
          <a:xfrm>
            <a:off x="3749755" y="2000246"/>
            <a:ext cx="1100134" cy="318690"/>
          </a:xfrm>
          <a:prstGeom prst="rect">
            <a:avLst/>
          </a:prstGeom>
          <a:noFill/>
          <a:ln w="9525">
            <a:noFill/>
            <a:miter lim="800000"/>
            <a:headEnd/>
            <a:tailEnd/>
          </a:ln>
          <a:effectLst/>
        </p:spPr>
      </p:pic>
      <p:sp>
        <p:nvSpPr>
          <p:cNvPr id="27" name="矩形 26"/>
          <p:cNvSpPr/>
          <p:nvPr/>
        </p:nvSpPr>
        <p:spPr>
          <a:xfrm>
            <a:off x="3749755" y="2214560"/>
            <a:ext cx="1107997" cy="276999"/>
          </a:xfrm>
          <a:prstGeom prst="rect">
            <a:avLst/>
          </a:prstGeom>
        </p:spPr>
        <p:txBody>
          <a:bodyPr wrap="none">
            <a:spAutoFit/>
          </a:bodyPr>
          <a:lstStyle/>
          <a:p>
            <a:pPr algn="ctr"/>
            <a:r>
              <a:rPr lang="zh-CN" altLang="en-US" sz="1200" dirty="0">
                <a:latin typeface="微软雅黑" charset="0"/>
                <a:ea typeface="微软雅黑" charset="0"/>
              </a:rPr>
              <a:t>完成初形建立</a:t>
            </a:r>
          </a:p>
        </p:txBody>
      </p:sp>
      <p:sp>
        <p:nvSpPr>
          <p:cNvPr id="28" name="矩形 27"/>
          <p:cNvSpPr/>
          <p:nvPr/>
        </p:nvSpPr>
        <p:spPr>
          <a:xfrm>
            <a:off x="3548118" y="2809814"/>
            <a:ext cx="819455" cy="307777"/>
          </a:xfrm>
          <a:prstGeom prst="rect">
            <a:avLst/>
          </a:prstGeom>
        </p:spPr>
        <p:txBody>
          <a:bodyPr wrap="square">
            <a:spAutoFit/>
          </a:bodyPr>
          <a:lstStyle/>
          <a:p>
            <a:pPr algn="ctr"/>
            <a:r>
              <a:rPr lang="en-US" altLang="zh-CN" sz="1400" b="1" dirty="0">
                <a:solidFill>
                  <a:srgbClr val="C00000"/>
                </a:solidFill>
                <a:latin typeface="微软雅黑" charset="0"/>
                <a:ea typeface="微软雅黑" charset="0"/>
              </a:rPr>
              <a:t>2008</a:t>
            </a:r>
            <a:endParaRPr lang="zh-CN" altLang="en-US" sz="1400" b="1" dirty="0">
              <a:solidFill>
                <a:srgbClr val="C00000"/>
              </a:solidFill>
              <a:latin typeface="微软雅黑" charset="0"/>
              <a:ea typeface="微软雅黑" charset="0"/>
            </a:endParaRPr>
          </a:p>
        </p:txBody>
      </p:sp>
      <p:grpSp>
        <p:nvGrpSpPr>
          <p:cNvPr id="37" name="组合 36"/>
          <p:cNvGrpSpPr/>
          <p:nvPr/>
        </p:nvGrpSpPr>
        <p:grpSpPr>
          <a:xfrm>
            <a:off x="6429388" y="1357304"/>
            <a:ext cx="2448000" cy="1224000"/>
            <a:chOff x="5286380" y="1214428"/>
            <a:chExt cx="2448000" cy="1224000"/>
          </a:xfrm>
        </p:grpSpPr>
        <p:sp>
          <p:nvSpPr>
            <p:cNvPr id="36" name="圆角矩形 35"/>
            <p:cNvSpPr/>
            <p:nvPr/>
          </p:nvSpPr>
          <p:spPr>
            <a:xfrm>
              <a:off x="5286380" y="1214428"/>
              <a:ext cx="2448000" cy="1224000"/>
            </a:xfrm>
            <a:prstGeom prst="roundRect">
              <a:avLst>
                <a:gd name="adj" fmla="val 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685" name="Picture 13"/>
            <p:cNvPicPr>
              <a:picLocks noChangeAspect="1" noChangeArrowheads="1"/>
            </p:cNvPicPr>
            <p:nvPr/>
          </p:nvPicPr>
          <p:blipFill>
            <a:blip r:embed="rId7" cstate="print"/>
            <a:srcRect/>
            <a:stretch>
              <a:fillRect/>
            </a:stretch>
          </p:blipFill>
          <p:spPr bwMode="auto">
            <a:xfrm>
              <a:off x="5357819" y="1291314"/>
              <a:ext cx="2286015" cy="708914"/>
            </a:xfrm>
            <a:prstGeom prst="rect">
              <a:avLst/>
            </a:prstGeom>
            <a:noFill/>
            <a:ln w="9525">
              <a:noFill/>
              <a:miter lim="800000"/>
              <a:headEnd/>
              <a:tailEnd/>
            </a:ln>
            <a:effectLst/>
          </p:spPr>
        </p:pic>
        <p:sp>
          <p:nvSpPr>
            <p:cNvPr id="35" name="TextBox 34"/>
            <p:cNvSpPr txBox="1"/>
            <p:nvPr/>
          </p:nvSpPr>
          <p:spPr>
            <a:xfrm>
              <a:off x="5310130" y="2000246"/>
              <a:ext cx="2357454" cy="400110"/>
            </a:xfrm>
            <a:prstGeom prst="rect">
              <a:avLst/>
            </a:prstGeom>
            <a:noFill/>
          </p:spPr>
          <p:txBody>
            <a:bodyPr wrap="square" rtlCol="0">
              <a:spAutoFit/>
            </a:bodyPr>
            <a:lstStyle/>
            <a:p>
              <a:r>
                <a:rPr lang="en-US" sz="1000" dirty="0">
                  <a:latin typeface="微软雅黑" charset="0"/>
                  <a:ea typeface="微软雅黑" charset="0"/>
                </a:rPr>
                <a:t>IBM</a:t>
              </a:r>
              <a:r>
                <a:rPr lang="zh-CN" altLang="en-US" sz="1000" dirty="0">
                  <a:latin typeface="微软雅黑" charset="0"/>
                  <a:ea typeface="微软雅黑" charset="0"/>
                </a:rPr>
                <a:t>推出大数据系列产品</a:t>
              </a:r>
              <a:r>
                <a:rPr lang="en-US" altLang="zh-CN" sz="1000" dirty="0">
                  <a:latin typeface="微软雅黑" charset="0"/>
                  <a:ea typeface="微软雅黑" charset="0"/>
                </a:rPr>
                <a:t>InfoSphere</a:t>
              </a:r>
            </a:p>
            <a:p>
              <a:r>
                <a:rPr lang="en-US" altLang="zh-CN" sz="1000" dirty="0">
                  <a:latin typeface="微软雅黑" charset="0"/>
                  <a:ea typeface="微软雅黑" charset="0"/>
                </a:rPr>
                <a:t> </a:t>
              </a:r>
              <a:r>
                <a:rPr lang="en-US" altLang="zh-CN" sz="1000" dirty="0" err="1">
                  <a:latin typeface="微软雅黑" charset="0"/>
                  <a:ea typeface="微软雅黑" charset="0"/>
                </a:rPr>
                <a:t>BigInsights</a:t>
              </a:r>
              <a:r>
                <a:rPr lang="zh-CN" altLang="en-US" sz="1000" dirty="0">
                  <a:latin typeface="微软雅黑" charset="0"/>
                  <a:ea typeface="微软雅黑" charset="0"/>
                </a:rPr>
                <a:t>、</a:t>
              </a:r>
              <a:r>
                <a:rPr lang="en-US" altLang="zh-CN" sz="1000" dirty="0">
                  <a:latin typeface="微软雅黑" charset="0"/>
                  <a:ea typeface="微软雅黑" charset="0"/>
                </a:rPr>
                <a:t>Streams</a:t>
              </a:r>
            </a:p>
          </p:txBody>
        </p:sp>
      </p:grpSp>
      <p:grpSp>
        <p:nvGrpSpPr>
          <p:cNvPr id="40" name="组合 39"/>
          <p:cNvGrpSpPr/>
          <p:nvPr/>
        </p:nvGrpSpPr>
        <p:grpSpPr>
          <a:xfrm>
            <a:off x="5143504" y="1357304"/>
            <a:ext cx="1263757" cy="1224000"/>
            <a:chOff x="5143504" y="1000114"/>
            <a:chExt cx="1263757" cy="1224000"/>
          </a:xfrm>
        </p:grpSpPr>
        <p:pic>
          <p:nvPicPr>
            <p:cNvPr id="28684" name="Picture 12"/>
            <p:cNvPicPr>
              <a:picLocks noChangeAspect="1" noChangeArrowheads="1"/>
            </p:cNvPicPr>
            <p:nvPr/>
          </p:nvPicPr>
          <p:blipFill>
            <a:blip r:embed="rId8" cstate="print"/>
            <a:srcRect/>
            <a:stretch>
              <a:fillRect/>
            </a:stretch>
          </p:blipFill>
          <p:spPr bwMode="auto">
            <a:xfrm>
              <a:off x="5155568" y="1246494"/>
              <a:ext cx="1251693" cy="468000"/>
            </a:xfrm>
            <a:prstGeom prst="rect">
              <a:avLst/>
            </a:prstGeom>
            <a:noFill/>
            <a:ln w="9525">
              <a:noFill/>
              <a:miter lim="800000"/>
              <a:headEnd/>
              <a:tailEnd/>
            </a:ln>
            <a:effectLst/>
          </p:spPr>
        </p:pic>
        <p:sp>
          <p:nvSpPr>
            <p:cNvPr id="33" name="TextBox 32"/>
            <p:cNvSpPr txBox="1"/>
            <p:nvPr/>
          </p:nvSpPr>
          <p:spPr>
            <a:xfrm>
              <a:off x="5143504" y="1817768"/>
              <a:ext cx="1170513" cy="261610"/>
            </a:xfrm>
            <a:prstGeom prst="rect">
              <a:avLst/>
            </a:prstGeom>
            <a:noFill/>
          </p:spPr>
          <p:txBody>
            <a:bodyPr wrap="none" rtlCol="0">
              <a:spAutoFit/>
            </a:bodyPr>
            <a:lstStyle/>
            <a:p>
              <a:r>
                <a:rPr lang="en-US" sz="1100" dirty="0">
                  <a:latin typeface="微软雅黑" charset="0"/>
                  <a:ea typeface="微软雅黑" charset="0"/>
                </a:rPr>
                <a:t>HP</a:t>
              </a:r>
              <a:r>
                <a:rPr lang="zh-CN" altLang="en-US" sz="1100" dirty="0">
                  <a:latin typeface="微软雅黑" charset="0"/>
                  <a:ea typeface="微软雅黑" charset="0"/>
                </a:rPr>
                <a:t>收购</a:t>
              </a:r>
              <a:r>
                <a:rPr lang="en-US" altLang="zh-CN" sz="1100" dirty="0" err="1">
                  <a:latin typeface="微软雅黑" charset="0"/>
                  <a:ea typeface="微软雅黑" charset="0"/>
                </a:rPr>
                <a:t>Vertica</a:t>
              </a:r>
              <a:endParaRPr lang="en-US" altLang="zh-CN" sz="1100" dirty="0">
                <a:latin typeface="微软雅黑" charset="0"/>
                <a:ea typeface="微软雅黑" charset="0"/>
              </a:endParaRPr>
            </a:p>
          </p:txBody>
        </p:sp>
        <p:sp>
          <p:nvSpPr>
            <p:cNvPr id="39" name="圆角矩形 38"/>
            <p:cNvSpPr/>
            <p:nvPr/>
          </p:nvSpPr>
          <p:spPr>
            <a:xfrm>
              <a:off x="5143504" y="1000114"/>
              <a:ext cx="1214446" cy="1224000"/>
            </a:xfrm>
            <a:prstGeom prst="roundRect">
              <a:avLst>
                <a:gd name="adj" fmla="val 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7286644" y="3214692"/>
            <a:ext cx="1571636" cy="1214446"/>
            <a:chOff x="5143504" y="3071816"/>
            <a:chExt cx="1571636" cy="1214446"/>
          </a:xfrm>
        </p:grpSpPr>
        <p:pic>
          <p:nvPicPr>
            <p:cNvPr id="28686" name="Picture 14"/>
            <p:cNvPicPr>
              <a:picLocks noChangeAspect="1" noChangeArrowheads="1"/>
            </p:cNvPicPr>
            <p:nvPr/>
          </p:nvPicPr>
          <p:blipFill>
            <a:blip r:embed="rId9" cstate="print"/>
            <a:srcRect/>
            <a:stretch>
              <a:fillRect/>
            </a:stretch>
          </p:blipFill>
          <p:spPr bwMode="auto">
            <a:xfrm>
              <a:off x="5286380" y="3214694"/>
              <a:ext cx="634109" cy="216000"/>
            </a:xfrm>
            <a:prstGeom prst="rect">
              <a:avLst/>
            </a:prstGeom>
            <a:noFill/>
            <a:ln w="9525">
              <a:noFill/>
              <a:miter lim="800000"/>
              <a:headEnd/>
              <a:tailEnd/>
            </a:ln>
            <a:effectLst/>
          </p:spPr>
        </p:pic>
        <p:pic>
          <p:nvPicPr>
            <p:cNvPr id="28688" name="Picture 16"/>
            <p:cNvPicPr>
              <a:picLocks noChangeAspect="1" noChangeArrowheads="1"/>
            </p:cNvPicPr>
            <p:nvPr/>
          </p:nvPicPr>
          <p:blipFill>
            <a:blip r:embed="rId10" cstate="print"/>
            <a:srcRect/>
            <a:stretch>
              <a:fillRect/>
            </a:stretch>
          </p:blipFill>
          <p:spPr bwMode="auto">
            <a:xfrm>
              <a:off x="5286380" y="3488612"/>
              <a:ext cx="648000" cy="226146"/>
            </a:xfrm>
            <a:prstGeom prst="rect">
              <a:avLst/>
            </a:prstGeom>
            <a:noFill/>
            <a:ln w="9525">
              <a:noFill/>
              <a:miter lim="800000"/>
              <a:headEnd/>
              <a:tailEnd/>
            </a:ln>
            <a:effectLst/>
          </p:spPr>
        </p:pic>
        <p:pic>
          <p:nvPicPr>
            <p:cNvPr id="28689" name="Picture 17"/>
            <p:cNvPicPr>
              <a:picLocks noChangeAspect="1" noChangeArrowheads="1"/>
            </p:cNvPicPr>
            <p:nvPr/>
          </p:nvPicPr>
          <p:blipFill>
            <a:blip r:embed="rId11" cstate="print"/>
            <a:srcRect/>
            <a:stretch>
              <a:fillRect/>
            </a:stretch>
          </p:blipFill>
          <p:spPr bwMode="auto">
            <a:xfrm>
              <a:off x="5908116" y="3101994"/>
              <a:ext cx="592710" cy="684202"/>
            </a:xfrm>
            <a:prstGeom prst="rect">
              <a:avLst/>
            </a:prstGeom>
            <a:noFill/>
            <a:ln w="9525">
              <a:noFill/>
              <a:miter lim="800000"/>
              <a:headEnd/>
              <a:tailEnd/>
            </a:ln>
            <a:effectLst/>
          </p:spPr>
        </p:pic>
        <p:sp>
          <p:nvSpPr>
            <p:cNvPr id="45" name="矩形 44"/>
            <p:cNvSpPr/>
            <p:nvPr/>
          </p:nvSpPr>
          <p:spPr>
            <a:xfrm>
              <a:off x="5143504" y="3714758"/>
              <a:ext cx="1500198" cy="553998"/>
            </a:xfrm>
            <a:prstGeom prst="rect">
              <a:avLst/>
            </a:prstGeom>
          </p:spPr>
          <p:txBody>
            <a:bodyPr wrap="square">
              <a:spAutoFit/>
            </a:bodyPr>
            <a:lstStyle/>
            <a:p>
              <a:r>
                <a:rPr lang="en-US" altLang="zh-CN" sz="1000" dirty="0">
                  <a:latin typeface="微软雅黑" charset="0"/>
                  <a:ea typeface="微软雅黑" charset="0"/>
                </a:rPr>
                <a:t>EMC</a:t>
              </a:r>
              <a:r>
                <a:rPr lang="zh-CN" altLang="en-US" sz="1000" dirty="0">
                  <a:latin typeface="微软雅黑" charset="0"/>
                  <a:ea typeface="微软雅黑" charset="0"/>
                </a:rPr>
                <a:t>收购</a:t>
              </a:r>
              <a:r>
                <a:rPr lang="en-US" altLang="zh-CN" sz="1000" dirty="0" err="1">
                  <a:latin typeface="微软雅黑" charset="0"/>
                  <a:ea typeface="微软雅黑" charset="0"/>
                </a:rPr>
                <a:t>Greenplnum</a:t>
              </a:r>
              <a:r>
                <a:rPr lang="zh-CN" altLang="en-US" sz="1000" dirty="0">
                  <a:latin typeface="微软雅黑" charset="0"/>
                  <a:ea typeface="微软雅黑" charset="0"/>
                </a:rPr>
                <a:t>、与</a:t>
              </a:r>
              <a:r>
                <a:rPr lang="en-US" altLang="zh-CN" sz="1000" dirty="0" err="1">
                  <a:latin typeface="微软雅黑" charset="0"/>
                  <a:ea typeface="微软雅黑" charset="0"/>
                </a:rPr>
                <a:t>MapR</a:t>
              </a:r>
              <a:r>
                <a:rPr lang="zh-CN" altLang="en-US" sz="1000" dirty="0">
                  <a:latin typeface="微软雅黑" charset="0"/>
                  <a:ea typeface="微软雅黑" charset="0"/>
                </a:rPr>
                <a:t>合作、推出</a:t>
              </a:r>
              <a:r>
                <a:rPr lang="en-US" altLang="zh-CN" sz="1000" dirty="0" err="1">
                  <a:latin typeface="微软雅黑" charset="0"/>
                  <a:ea typeface="微软雅黑" charset="0"/>
                </a:rPr>
                <a:t>Greenplnum</a:t>
              </a:r>
              <a:r>
                <a:rPr lang="en-US" altLang="zh-CN" sz="1000" dirty="0">
                  <a:latin typeface="微软雅黑" charset="0"/>
                  <a:ea typeface="微软雅黑" charset="0"/>
                </a:rPr>
                <a:t> HD</a:t>
              </a:r>
            </a:p>
          </p:txBody>
        </p:sp>
        <p:sp>
          <p:nvSpPr>
            <p:cNvPr id="46" name="圆角矩形 45"/>
            <p:cNvSpPr/>
            <p:nvPr/>
          </p:nvSpPr>
          <p:spPr>
            <a:xfrm>
              <a:off x="5143504" y="3071816"/>
              <a:ext cx="1571636" cy="1214446"/>
            </a:xfrm>
            <a:prstGeom prst="roundRect">
              <a:avLst>
                <a:gd name="adj" fmla="val 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5143504" y="3214692"/>
            <a:ext cx="2071702" cy="1214446"/>
            <a:chOff x="6786578" y="3143254"/>
            <a:chExt cx="2071702" cy="1214446"/>
          </a:xfrm>
        </p:grpSpPr>
        <p:pic>
          <p:nvPicPr>
            <p:cNvPr id="28691" name="Picture 19" descr="http://articles.csdn.net/uploads/allimg/150917/224_150917135359_1.png"/>
            <p:cNvPicPr>
              <a:picLocks noChangeAspect="1" noChangeArrowheads="1"/>
            </p:cNvPicPr>
            <p:nvPr/>
          </p:nvPicPr>
          <p:blipFill>
            <a:blip r:embed="rId12"/>
            <a:srcRect l="12987" t="67670" r="17004" b="12593"/>
            <a:stretch>
              <a:fillRect/>
            </a:stretch>
          </p:blipFill>
          <p:spPr bwMode="auto">
            <a:xfrm>
              <a:off x="6822203" y="3988634"/>
              <a:ext cx="1996072" cy="324000"/>
            </a:xfrm>
            <a:prstGeom prst="rect">
              <a:avLst/>
            </a:prstGeom>
            <a:noFill/>
          </p:spPr>
        </p:pic>
        <p:sp>
          <p:nvSpPr>
            <p:cNvPr id="49" name="圆角矩形 48"/>
            <p:cNvSpPr/>
            <p:nvPr/>
          </p:nvSpPr>
          <p:spPr>
            <a:xfrm>
              <a:off x="6786578" y="3143254"/>
              <a:ext cx="2071702" cy="1214446"/>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692" name="Picture 20"/>
            <p:cNvPicPr>
              <a:picLocks noChangeAspect="1" noChangeArrowheads="1"/>
            </p:cNvPicPr>
            <p:nvPr/>
          </p:nvPicPr>
          <p:blipFill>
            <a:blip r:embed="rId13" cstate="print"/>
            <a:srcRect/>
            <a:stretch>
              <a:fillRect/>
            </a:stretch>
          </p:blipFill>
          <p:spPr bwMode="auto">
            <a:xfrm>
              <a:off x="6810328" y="3286130"/>
              <a:ext cx="532212" cy="412736"/>
            </a:xfrm>
            <a:prstGeom prst="rect">
              <a:avLst/>
            </a:prstGeom>
            <a:noFill/>
            <a:ln w="9525">
              <a:noFill/>
              <a:miter lim="800000"/>
              <a:headEnd/>
              <a:tailEnd/>
            </a:ln>
            <a:effectLst/>
          </p:spPr>
        </p:pic>
        <p:sp>
          <p:nvSpPr>
            <p:cNvPr id="51" name="TextBox 50"/>
            <p:cNvSpPr txBox="1"/>
            <p:nvPr/>
          </p:nvSpPr>
          <p:spPr>
            <a:xfrm>
              <a:off x="6786578" y="3357568"/>
              <a:ext cx="2071702" cy="577081"/>
            </a:xfrm>
            <a:prstGeom prst="rect">
              <a:avLst/>
            </a:prstGeom>
            <a:noFill/>
          </p:spPr>
          <p:txBody>
            <a:bodyPr wrap="square" rtlCol="0">
              <a:spAutoFit/>
            </a:bodyPr>
            <a:lstStyle/>
            <a:p>
              <a:r>
                <a:rPr lang="en-US" altLang="zh-CN" sz="1050" dirty="0">
                  <a:latin typeface="微软雅黑" charset="0"/>
                  <a:ea typeface="微软雅黑" charset="0"/>
                </a:rPr>
                <a:t>             2012</a:t>
              </a:r>
              <a:r>
                <a:rPr lang="zh-CN" altLang="en-US" sz="1050" dirty="0">
                  <a:latin typeface="微软雅黑" charset="0"/>
                  <a:ea typeface="微软雅黑" charset="0"/>
                </a:rPr>
                <a:t>华为集成</a:t>
              </a:r>
              <a:r>
                <a:rPr lang="en-US" altLang="zh-CN" sz="1050" dirty="0" err="1">
                  <a:latin typeface="微软雅黑" charset="0"/>
                  <a:ea typeface="微软雅黑" charset="0"/>
                </a:rPr>
                <a:t>Hadoop</a:t>
              </a:r>
              <a:r>
                <a:rPr lang="zh-CN" altLang="en-US" sz="1050" dirty="0">
                  <a:latin typeface="微软雅黑" charset="0"/>
                  <a:ea typeface="微软雅黑" charset="0"/>
                </a:rPr>
                <a:t>、       </a:t>
              </a:r>
              <a:endParaRPr lang="en-US" altLang="zh-CN" sz="1050" dirty="0">
                <a:latin typeface="微软雅黑" charset="0"/>
                <a:ea typeface="微软雅黑" charset="0"/>
              </a:endParaRPr>
            </a:p>
            <a:p>
              <a:r>
                <a:rPr lang="en-US" altLang="zh-CN" sz="1050" dirty="0">
                  <a:latin typeface="微软雅黑" charset="0"/>
                  <a:ea typeface="微软雅黑" charset="0"/>
                </a:rPr>
                <a:t>             </a:t>
              </a:r>
              <a:r>
                <a:rPr lang="zh-CN" altLang="en-US" sz="1050" dirty="0">
                  <a:latin typeface="微软雅黑" charset="0"/>
                  <a:ea typeface="微软雅黑" charset="0"/>
                </a:rPr>
                <a:t>流处理、</a:t>
              </a:r>
              <a:r>
                <a:rPr lang="en-US" altLang="zh-CN" sz="1050" dirty="0">
                  <a:latin typeface="微软雅黑" charset="0"/>
                  <a:ea typeface="微软雅黑" charset="0"/>
                </a:rPr>
                <a:t>MPP DB</a:t>
              </a:r>
              <a:r>
                <a:rPr lang="zh-CN" altLang="en-US" sz="1050" dirty="0">
                  <a:latin typeface="微软雅黑" charset="0"/>
                  <a:ea typeface="微软雅黑" charset="0"/>
                </a:rPr>
                <a:t>、并推出大数据平台解决方案</a:t>
              </a:r>
            </a:p>
          </p:txBody>
        </p:sp>
      </p:grpSp>
      <p:cxnSp>
        <p:nvCxnSpPr>
          <p:cNvPr id="54" name="直接连接符 53"/>
          <p:cNvCxnSpPr/>
          <p:nvPr/>
        </p:nvCxnSpPr>
        <p:spPr>
          <a:xfrm rot="16200000" flipH="1">
            <a:off x="5612627" y="2755122"/>
            <a:ext cx="347638"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7499834" y="2713502"/>
            <a:ext cx="288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10800000">
            <a:off x="6143636" y="2998692"/>
            <a:ext cx="0" cy="21600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16200000" flipV="1">
            <a:off x="7964462" y="3106692"/>
            <a:ext cx="216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文本框 22"/>
          <p:cNvSpPr txBox="1"/>
          <p:nvPr/>
        </p:nvSpPr>
        <p:spPr>
          <a:xfrm>
            <a:off x="3929058" y="2833956"/>
            <a:ext cx="2143140" cy="261610"/>
          </a:xfrm>
          <a:prstGeom prst="rect">
            <a:avLst/>
          </a:prstGeom>
          <a:noFill/>
        </p:spPr>
        <p:txBody>
          <a:bodyPr wrap="square" rtlCol="0">
            <a:spAutoFit/>
          </a:bodyPr>
          <a:lstStyle/>
          <a:p>
            <a:pPr algn="ctr"/>
            <a:r>
              <a:rPr lang="en-US" altLang="zh-CN" sz="1100" b="1" dirty="0">
                <a:solidFill>
                  <a:schemeClr val="bg1"/>
                </a:solidFill>
                <a:latin typeface="微软雅黑" charset="0"/>
                <a:ea typeface="微软雅黑" charset="0"/>
              </a:rPr>
              <a:t>2010</a:t>
            </a:r>
            <a:r>
              <a:rPr lang="zh-CN" altLang="en-US" sz="1100" b="1" dirty="0">
                <a:solidFill>
                  <a:schemeClr val="bg1"/>
                </a:solidFill>
                <a:latin typeface="微软雅黑" charset="0"/>
                <a:ea typeface="微软雅黑" charset="0"/>
              </a:rPr>
              <a:t>   </a:t>
            </a:r>
            <a:r>
              <a:rPr lang="en-US" altLang="zh-CN" sz="1100" b="1" dirty="0">
                <a:solidFill>
                  <a:schemeClr val="bg1"/>
                </a:solidFill>
                <a:latin typeface="微软雅黑" charset="0"/>
                <a:ea typeface="微软雅黑" charset="0"/>
              </a:rPr>
              <a:t>2011</a:t>
            </a:r>
          </a:p>
        </p:txBody>
      </p:sp>
      <p:sp>
        <p:nvSpPr>
          <p:cNvPr id="68" name="矩形 67"/>
          <p:cNvSpPr/>
          <p:nvPr/>
        </p:nvSpPr>
        <p:spPr>
          <a:xfrm>
            <a:off x="2381172" y="2809814"/>
            <a:ext cx="819455" cy="307777"/>
          </a:xfrm>
          <a:prstGeom prst="rect">
            <a:avLst/>
          </a:prstGeom>
        </p:spPr>
        <p:txBody>
          <a:bodyPr wrap="square">
            <a:spAutoFit/>
          </a:bodyPr>
          <a:lstStyle/>
          <a:p>
            <a:pPr algn="ctr"/>
            <a:r>
              <a:rPr lang="en-US" altLang="zh-CN" sz="1400" b="1" dirty="0">
                <a:solidFill>
                  <a:srgbClr val="C00000"/>
                </a:solidFill>
                <a:latin typeface="微软雅黑" charset="0"/>
                <a:ea typeface="微软雅黑" charset="0"/>
              </a:rPr>
              <a:t>2006</a:t>
            </a:r>
            <a:endParaRPr lang="zh-CN" altLang="en-US" sz="1400" b="1" dirty="0">
              <a:solidFill>
                <a:srgbClr val="C00000"/>
              </a:solidFill>
              <a:latin typeface="微软雅黑" charset="0"/>
              <a:ea typeface="微软雅黑" charset="0"/>
            </a:endParaRPr>
          </a:p>
        </p:txBody>
      </p:sp>
      <p:sp>
        <p:nvSpPr>
          <p:cNvPr id="69" name="TextBox 68"/>
          <p:cNvSpPr txBox="1"/>
          <p:nvPr/>
        </p:nvSpPr>
        <p:spPr>
          <a:xfrm>
            <a:off x="178657" y="2821689"/>
            <a:ext cx="627095" cy="307777"/>
          </a:xfrm>
          <a:prstGeom prst="rect">
            <a:avLst/>
          </a:prstGeom>
          <a:noFill/>
        </p:spPr>
        <p:txBody>
          <a:bodyPr wrap="none" rtlCol="0">
            <a:spAutoFit/>
          </a:bodyPr>
          <a:lstStyle/>
          <a:p>
            <a:r>
              <a:rPr lang="en-US" altLang="zh-CN" sz="1400" b="1" dirty="0">
                <a:solidFill>
                  <a:srgbClr val="C00000"/>
                </a:solidFill>
                <a:latin typeface="微软雅黑" charset="0"/>
                <a:ea typeface="微软雅黑" charset="0"/>
              </a:rPr>
              <a:t>2003</a:t>
            </a:r>
            <a:endParaRPr lang="zh-CN" altLang="en-US" sz="1400" b="1" dirty="0">
              <a:solidFill>
                <a:srgbClr val="C00000"/>
              </a:solidFill>
              <a:latin typeface="微软雅黑" charset="0"/>
              <a:ea typeface="微软雅黑" charset="0"/>
            </a:endParaRPr>
          </a:p>
        </p:txBody>
      </p:sp>
      <p:sp>
        <p:nvSpPr>
          <p:cNvPr id="70" name="矩形 69"/>
          <p:cNvSpPr/>
          <p:nvPr/>
        </p:nvSpPr>
        <p:spPr>
          <a:xfrm>
            <a:off x="1155039" y="2799852"/>
            <a:ext cx="627095" cy="307777"/>
          </a:xfrm>
          <a:prstGeom prst="rect">
            <a:avLst/>
          </a:prstGeom>
        </p:spPr>
        <p:txBody>
          <a:bodyPr wrap="none">
            <a:spAutoFit/>
          </a:bodyPr>
          <a:lstStyle/>
          <a:p>
            <a:pPr algn="ctr"/>
            <a:r>
              <a:rPr lang="en-US" altLang="zh-CN" sz="1400" b="1" dirty="0">
                <a:solidFill>
                  <a:srgbClr val="C00000"/>
                </a:solidFill>
                <a:latin typeface="微软雅黑" charset="0"/>
                <a:ea typeface="微软雅黑" charset="0"/>
              </a:rPr>
              <a:t>2005</a:t>
            </a:r>
            <a:endParaRPr lang="zh-CN" altLang="en-US" sz="1400" b="1" dirty="0">
              <a:solidFill>
                <a:srgbClr val="C00000"/>
              </a:solidFill>
              <a:latin typeface="微软雅黑" charset="0"/>
              <a:ea typeface="微软雅黑" charset="0"/>
            </a:endParaRPr>
          </a:p>
        </p:txBody>
      </p:sp>
      <p:cxnSp>
        <p:nvCxnSpPr>
          <p:cNvPr id="72" name="直接连接符 71"/>
          <p:cNvCxnSpPr/>
          <p:nvPr/>
        </p:nvCxnSpPr>
        <p:spPr>
          <a:xfrm rot="5400000">
            <a:off x="4429124" y="2928940"/>
            <a:ext cx="1143008" cy="1588"/>
          </a:xfrm>
          <a:prstGeom prst="line">
            <a:avLst/>
          </a:prstGeom>
          <a:ln w="2857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平台简介</a:t>
            </a:r>
            <a:br>
              <a:rPr lang="zh-CN" altLang="en-US" dirty="0"/>
            </a:br>
            <a:endParaRPr lang="zh-CN" altLang="en-US" dirty="0"/>
          </a:p>
        </p:txBody>
      </p:sp>
      <p:sp>
        <p:nvSpPr>
          <p:cNvPr id="2" name="灯片编号占位符 1"/>
          <p:cNvSpPr>
            <a:spLocks noGrp="1"/>
          </p:cNvSpPr>
          <p:nvPr>
            <p:ph type="sldNum" sz="quarter" idx="4294967295"/>
          </p:nvPr>
        </p:nvSpPr>
        <p:spPr>
          <a:xfrm>
            <a:off x="7010400" y="4767263"/>
            <a:ext cx="2133600" cy="274637"/>
          </a:xfrm>
        </p:spPr>
        <p:txBody>
          <a:bodyPr/>
          <a:lstStyle/>
          <a:p>
            <a:fld id="{763DDF4F-E27A-47D0-855E-39ECD34A9291}" type="slidenum">
              <a:rPr lang="zh-CN" altLang="en-US" smtClean="0"/>
              <a:pPr/>
              <a:t>8</a:t>
            </a:fld>
            <a:endParaRPr lang="zh-CN" altLang="en-US"/>
          </a:p>
        </p:txBody>
      </p:sp>
      <p:sp>
        <p:nvSpPr>
          <p:cNvPr id="3" name="文本框 2"/>
          <p:cNvSpPr txBox="1"/>
          <p:nvPr/>
        </p:nvSpPr>
        <p:spPr>
          <a:xfrm>
            <a:off x="2214546" y="1785932"/>
            <a:ext cx="775335" cy="1015663"/>
          </a:xfrm>
          <a:prstGeom prst="rect">
            <a:avLst/>
          </a:prstGeom>
          <a:noFill/>
        </p:spPr>
        <p:txBody>
          <a:bodyPr wrap="square" rtlCol="0">
            <a:spAutoFit/>
          </a:bodyPr>
          <a:lstStyle/>
          <a:p>
            <a:r>
              <a:rPr lang="en-US" altLang="zh-CN" sz="6000" b="1" dirty="0">
                <a:solidFill>
                  <a:schemeClr val="bg1"/>
                </a:solidFill>
                <a:effectLst/>
                <a:latin typeface="微软雅黑" pitchFamily="34" charset="-122"/>
                <a:ea typeface="微软雅黑" pitchFamily="34" charset="-122"/>
              </a:rPr>
              <a:t>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立方体 79"/>
          <p:cNvSpPr/>
          <p:nvPr/>
        </p:nvSpPr>
        <p:spPr>
          <a:xfrm>
            <a:off x="214282" y="3929072"/>
            <a:ext cx="1285884" cy="648000"/>
          </a:xfrm>
          <a:prstGeom prst="cube">
            <a:avLst>
              <a:gd name="adj" fmla="val 48398"/>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1" name="单圆角矩形 80"/>
          <p:cNvSpPr/>
          <p:nvPr/>
        </p:nvSpPr>
        <p:spPr>
          <a:xfrm flipH="1">
            <a:off x="1000100" y="3929072"/>
            <a:ext cx="5400000" cy="648000"/>
          </a:xfrm>
          <a:prstGeom prst="snipRoundRect">
            <a:avLst>
              <a:gd name="adj1" fmla="val 0"/>
              <a:gd name="adj2" fmla="val 50000"/>
            </a:avLst>
          </a:prstGeom>
          <a:solidFill>
            <a:schemeClr val="bg1"/>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6" name="立方体 75"/>
          <p:cNvSpPr/>
          <p:nvPr/>
        </p:nvSpPr>
        <p:spPr>
          <a:xfrm>
            <a:off x="214282" y="2769130"/>
            <a:ext cx="1285884" cy="936000"/>
          </a:xfrm>
          <a:prstGeom prst="cube">
            <a:avLst>
              <a:gd name="adj" fmla="val 40559"/>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单圆角矩形 76"/>
          <p:cNvSpPr/>
          <p:nvPr/>
        </p:nvSpPr>
        <p:spPr>
          <a:xfrm flipH="1">
            <a:off x="1000100" y="2769130"/>
            <a:ext cx="5400000" cy="936000"/>
          </a:xfrm>
          <a:prstGeom prst="snipRoundRect">
            <a:avLst>
              <a:gd name="adj1" fmla="val 0"/>
              <a:gd name="adj2" fmla="val 3922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立方体 71"/>
          <p:cNvSpPr/>
          <p:nvPr/>
        </p:nvSpPr>
        <p:spPr>
          <a:xfrm>
            <a:off x="285720" y="1643056"/>
            <a:ext cx="1285884" cy="900000"/>
          </a:xfrm>
          <a:prstGeom prst="cube">
            <a:avLst>
              <a:gd name="adj" fmla="val 42477"/>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5" name="单圆角矩形 74"/>
          <p:cNvSpPr/>
          <p:nvPr/>
        </p:nvSpPr>
        <p:spPr>
          <a:xfrm flipH="1">
            <a:off x="1000100" y="1643056"/>
            <a:ext cx="5400000" cy="900000"/>
          </a:xfrm>
          <a:prstGeom prst="snipRoundRect">
            <a:avLst>
              <a:gd name="adj1" fmla="val 0"/>
              <a:gd name="adj2" fmla="val 41035"/>
            </a:avLst>
          </a:prstGeom>
          <a:solidFill>
            <a:schemeClr val="bg1"/>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1" name="立方体 70"/>
          <p:cNvSpPr/>
          <p:nvPr/>
        </p:nvSpPr>
        <p:spPr>
          <a:xfrm>
            <a:off x="285720" y="851618"/>
            <a:ext cx="1214446" cy="720000"/>
          </a:xfrm>
          <a:prstGeom prst="cube">
            <a:avLst>
              <a:gd name="adj" fmla="val 51138"/>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3" name="单圆角矩形 72"/>
          <p:cNvSpPr/>
          <p:nvPr/>
        </p:nvSpPr>
        <p:spPr>
          <a:xfrm flipH="1">
            <a:off x="1000100" y="851618"/>
            <a:ext cx="5400000" cy="720000"/>
          </a:xfrm>
          <a:prstGeom prst="snipRoundRect">
            <a:avLst>
              <a:gd name="adj1" fmla="val 0"/>
              <a:gd name="adj2" fmla="val 50000"/>
            </a:avLst>
          </a:prstGeom>
          <a:solidFill>
            <a:schemeClr val="bg1"/>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latin typeface="微软雅黑" charset="0"/>
                <a:ea typeface="微软雅黑" charset="0"/>
                <a:sym typeface="+mn-ea"/>
              </a:rPr>
              <a:t>平台的目标构架及定位</a:t>
            </a:r>
            <a:endParaRPr lang="zh-CN" altLang="en-US" dirty="0"/>
          </a:p>
        </p:txBody>
      </p:sp>
      <p:sp>
        <p:nvSpPr>
          <p:cNvPr id="3" name="灯片编号占位符 2"/>
          <p:cNvSpPr>
            <a:spLocks noGrp="1"/>
          </p:cNvSpPr>
          <p:nvPr>
            <p:ph type="sldNum" sz="quarter" idx="4"/>
          </p:nvPr>
        </p:nvSpPr>
        <p:spPr/>
        <p:txBody>
          <a:bodyPr/>
          <a:lstStyle/>
          <a:p>
            <a:fld id="{763DDF4F-E27A-47D0-855E-39ECD34A9291}" type="slidenum">
              <a:rPr lang="zh-CN" altLang="en-US" smtClean="0"/>
              <a:pPr/>
              <a:t>9</a:t>
            </a:fld>
            <a:endParaRPr lang="zh-CN" altLang="en-US"/>
          </a:p>
        </p:txBody>
      </p:sp>
      <p:sp>
        <p:nvSpPr>
          <p:cNvPr id="11" name="圆角矩形 10"/>
          <p:cNvSpPr/>
          <p:nvPr/>
        </p:nvSpPr>
        <p:spPr>
          <a:xfrm>
            <a:off x="1428728" y="923056"/>
            <a:ext cx="1151417" cy="252000"/>
          </a:xfrm>
          <a:prstGeom prst="roundRect">
            <a:avLst>
              <a:gd name="adj" fmla="val 0"/>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000" dirty="0">
                <a:latin typeface="微软雅黑" charset="0"/>
                <a:ea typeface="微软雅黑" charset="0"/>
              </a:rPr>
              <a:t>精细化管理</a:t>
            </a:r>
          </a:p>
        </p:txBody>
      </p:sp>
      <p:sp>
        <p:nvSpPr>
          <p:cNvPr id="12" name="圆角矩形 11"/>
          <p:cNvSpPr/>
          <p:nvPr/>
        </p:nvSpPr>
        <p:spPr>
          <a:xfrm>
            <a:off x="2670249" y="923056"/>
            <a:ext cx="1151417" cy="252000"/>
          </a:xfrm>
          <a:prstGeom prst="roundRect">
            <a:avLst>
              <a:gd name="adj" fmla="val 0"/>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000">
                <a:latin typeface="微软雅黑" charset="0"/>
                <a:ea typeface="微软雅黑" charset="0"/>
              </a:rPr>
              <a:t>市场营销</a:t>
            </a:r>
          </a:p>
        </p:txBody>
      </p:sp>
      <p:sp>
        <p:nvSpPr>
          <p:cNvPr id="13" name="圆角矩形 12"/>
          <p:cNvSpPr/>
          <p:nvPr/>
        </p:nvSpPr>
        <p:spPr>
          <a:xfrm>
            <a:off x="3902672" y="923056"/>
            <a:ext cx="1151417" cy="252000"/>
          </a:xfrm>
          <a:prstGeom prst="roundRect">
            <a:avLst>
              <a:gd name="adj" fmla="val 0"/>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000">
                <a:latin typeface="微软雅黑" charset="0"/>
                <a:ea typeface="微软雅黑" charset="0"/>
              </a:rPr>
              <a:t>供应链</a:t>
            </a:r>
          </a:p>
        </p:txBody>
      </p:sp>
      <p:sp>
        <p:nvSpPr>
          <p:cNvPr id="14" name="圆角矩形 13"/>
          <p:cNvSpPr/>
          <p:nvPr/>
        </p:nvSpPr>
        <p:spPr>
          <a:xfrm>
            <a:off x="5135095" y="923056"/>
            <a:ext cx="1151417" cy="252000"/>
          </a:xfrm>
          <a:prstGeom prst="roundRect">
            <a:avLst>
              <a:gd name="adj" fmla="val 0"/>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000">
                <a:latin typeface="微软雅黑" charset="0"/>
                <a:ea typeface="微软雅黑" charset="0"/>
              </a:rPr>
              <a:t>物联网应用</a:t>
            </a:r>
          </a:p>
        </p:txBody>
      </p:sp>
      <p:sp>
        <p:nvSpPr>
          <p:cNvPr id="15" name="圆角矩形 14"/>
          <p:cNvSpPr/>
          <p:nvPr/>
        </p:nvSpPr>
        <p:spPr>
          <a:xfrm>
            <a:off x="1428728" y="1242560"/>
            <a:ext cx="1151417" cy="252000"/>
          </a:xfrm>
          <a:prstGeom prst="roundRect">
            <a:avLst>
              <a:gd name="adj" fmla="val 0"/>
            </a:avLst>
          </a:prstGeom>
          <a:ln w="127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000">
                <a:latin typeface="微软雅黑" charset="0"/>
                <a:ea typeface="微软雅黑" charset="0"/>
              </a:rPr>
              <a:t>指标应用</a:t>
            </a:r>
          </a:p>
        </p:txBody>
      </p:sp>
      <p:sp>
        <p:nvSpPr>
          <p:cNvPr id="16" name="圆角矩形 15"/>
          <p:cNvSpPr/>
          <p:nvPr/>
        </p:nvSpPr>
        <p:spPr>
          <a:xfrm>
            <a:off x="2664183" y="1242560"/>
            <a:ext cx="1151417" cy="252000"/>
          </a:xfrm>
          <a:prstGeom prst="roundRect">
            <a:avLst>
              <a:gd name="adj" fmla="val 0"/>
            </a:avLst>
          </a:prstGeom>
          <a:ln w="127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000" dirty="0">
                <a:latin typeface="微软雅黑" charset="0"/>
                <a:ea typeface="微软雅黑" charset="0"/>
              </a:rPr>
              <a:t>报表应用</a:t>
            </a:r>
          </a:p>
        </p:txBody>
      </p:sp>
      <p:sp>
        <p:nvSpPr>
          <p:cNvPr id="17" name="圆角矩形 16"/>
          <p:cNvSpPr/>
          <p:nvPr/>
        </p:nvSpPr>
        <p:spPr>
          <a:xfrm>
            <a:off x="3899639" y="1242560"/>
            <a:ext cx="1151417" cy="252000"/>
          </a:xfrm>
          <a:prstGeom prst="roundRect">
            <a:avLst>
              <a:gd name="adj" fmla="val 0"/>
            </a:avLst>
          </a:prstGeom>
          <a:ln w="127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000">
                <a:latin typeface="微软雅黑" charset="0"/>
                <a:ea typeface="微软雅黑" charset="0"/>
              </a:rPr>
              <a:t>主题分析</a:t>
            </a:r>
          </a:p>
        </p:txBody>
      </p:sp>
      <p:sp>
        <p:nvSpPr>
          <p:cNvPr id="18" name="圆角矩形 17"/>
          <p:cNvSpPr/>
          <p:nvPr/>
        </p:nvSpPr>
        <p:spPr>
          <a:xfrm>
            <a:off x="5135095" y="1242560"/>
            <a:ext cx="1151417" cy="252000"/>
          </a:xfrm>
          <a:prstGeom prst="roundRect">
            <a:avLst>
              <a:gd name="adj" fmla="val 0"/>
            </a:avLst>
          </a:prstGeom>
          <a:ln w="127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000" dirty="0">
                <a:latin typeface="微软雅黑" charset="0"/>
                <a:ea typeface="微软雅黑" charset="0"/>
              </a:rPr>
              <a:t>专题分析</a:t>
            </a:r>
          </a:p>
        </p:txBody>
      </p:sp>
      <p:sp>
        <p:nvSpPr>
          <p:cNvPr id="19" name="文本框 15"/>
          <p:cNvSpPr txBox="1"/>
          <p:nvPr/>
        </p:nvSpPr>
        <p:spPr>
          <a:xfrm>
            <a:off x="285721" y="1280246"/>
            <a:ext cx="714380" cy="276999"/>
          </a:xfrm>
          <a:prstGeom prst="rect">
            <a:avLst/>
          </a:prstGeom>
          <a:noFill/>
        </p:spPr>
        <p:txBody>
          <a:bodyPr wrap="square" rtlCol="0">
            <a:spAutoFit/>
          </a:bodyPr>
          <a:lstStyle/>
          <a:p>
            <a:pPr algn="ctr"/>
            <a:r>
              <a:rPr lang="zh-CN" altLang="en-US" sz="1200" b="1" dirty="0">
                <a:latin typeface="微软雅黑" charset="0"/>
                <a:ea typeface="微软雅黑" charset="0"/>
              </a:rPr>
              <a:t>应用层</a:t>
            </a:r>
          </a:p>
        </p:txBody>
      </p:sp>
      <p:sp>
        <p:nvSpPr>
          <p:cNvPr id="21" name="圆角矩形 20"/>
          <p:cNvSpPr/>
          <p:nvPr/>
        </p:nvSpPr>
        <p:spPr>
          <a:xfrm>
            <a:off x="1567108" y="1714494"/>
            <a:ext cx="576000" cy="576000"/>
          </a:xfrm>
          <a:prstGeom prst="roundRect">
            <a:avLst>
              <a:gd name="adj" fmla="val 0"/>
            </a:avLst>
          </a:prstGeom>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000" dirty="0">
                <a:latin typeface="微软雅黑" charset="0"/>
                <a:ea typeface="微软雅黑" charset="0"/>
              </a:rPr>
              <a:t>基础分析报表</a:t>
            </a:r>
          </a:p>
        </p:txBody>
      </p:sp>
      <p:sp>
        <p:nvSpPr>
          <p:cNvPr id="22" name="圆角矩形 21"/>
          <p:cNvSpPr/>
          <p:nvPr/>
        </p:nvSpPr>
        <p:spPr>
          <a:xfrm>
            <a:off x="2258425" y="1714494"/>
            <a:ext cx="576000" cy="576000"/>
          </a:xfrm>
          <a:prstGeom prst="roundRect">
            <a:avLst>
              <a:gd name="adj" fmla="val 0"/>
            </a:avLst>
          </a:prstGeom>
          <a:ln w="1270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zh-CN" altLang="en-US" sz="1000" dirty="0">
                <a:latin typeface="微软雅黑" charset="0"/>
                <a:ea typeface="微软雅黑" charset="0"/>
              </a:rPr>
              <a:t>多维度</a:t>
            </a:r>
          </a:p>
        </p:txBody>
      </p:sp>
      <p:sp>
        <p:nvSpPr>
          <p:cNvPr id="23" name="圆角矩形 22"/>
          <p:cNvSpPr/>
          <p:nvPr/>
        </p:nvSpPr>
        <p:spPr>
          <a:xfrm>
            <a:off x="2949742" y="1714494"/>
            <a:ext cx="576000" cy="576000"/>
          </a:xfrm>
          <a:prstGeom prst="roundRect">
            <a:avLst>
              <a:gd name="adj" fmla="val 0"/>
            </a:avLst>
          </a:prstGeom>
          <a:ln w="1270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zh-CN" altLang="en-US" sz="1000" dirty="0">
                <a:latin typeface="微软雅黑" charset="0"/>
                <a:ea typeface="微软雅黑" charset="0"/>
              </a:rPr>
              <a:t>立方体</a:t>
            </a:r>
          </a:p>
        </p:txBody>
      </p:sp>
      <p:sp>
        <p:nvSpPr>
          <p:cNvPr id="24" name="圆角矩形 23"/>
          <p:cNvSpPr/>
          <p:nvPr/>
        </p:nvSpPr>
        <p:spPr>
          <a:xfrm>
            <a:off x="3641059" y="1714494"/>
            <a:ext cx="576000" cy="576000"/>
          </a:xfrm>
          <a:prstGeom prst="roundRect">
            <a:avLst>
              <a:gd name="adj" fmla="val 0"/>
            </a:avLst>
          </a:prstGeom>
          <a:ln w="1270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zh-CN" altLang="en-US" sz="1000" dirty="0">
                <a:latin typeface="微软雅黑" charset="0"/>
                <a:ea typeface="微软雅黑" charset="0"/>
              </a:rPr>
              <a:t>数据</a:t>
            </a:r>
            <a:endParaRPr lang="en-US" altLang="zh-CN" sz="1000" dirty="0">
              <a:latin typeface="微软雅黑" charset="0"/>
              <a:ea typeface="微软雅黑" charset="0"/>
            </a:endParaRPr>
          </a:p>
          <a:p>
            <a:pPr algn="ctr"/>
            <a:r>
              <a:rPr lang="zh-CN" altLang="en-US" sz="1000" dirty="0">
                <a:latin typeface="微软雅黑" charset="0"/>
                <a:ea typeface="微软雅黑" charset="0"/>
              </a:rPr>
              <a:t>挖掘</a:t>
            </a:r>
          </a:p>
        </p:txBody>
      </p:sp>
      <p:sp>
        <p:nvSpPr>
          <p:cNvPr id="25" name="圆角矩形 24"/>
          <p:cNvSpPr/>
          <p:nvPr/>
        </p:nvSpPr>
        <p:spPr>
          <a:xfrm>
            <a:off x="4332376" y="1714494"/>
            <a:ext cx="576000" cy="576000"/>
          </a:xfrm>
          <a:prstGeom prst="roundRect">
            <a:avLst>
              <a:gd name="adj" fmla="val 0"/>
            </a:avLst>
          </a:prstGeom>
          <a:ln w="1270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zh-CN" altLang="en-US" sz="1000" dirty="0">
                <a:latin typeface="微软雅黑" charset="0"/>
                <a:ea typeface="微软雅黑" charset="0"/>
              </a:rPr>
              <a:t>实时</a:t>
            </a:r>
            <a:endParaRPr lang="en-US" altLang="zh-CN" sz="1000" dirty="0">
              <a:latin typeface="微软雅黑" charset="0"/>
              <a:ea typeface="微软雅黑" charset="0"/>
            </a:endParaRPr>
          </a:p>
          <a:p>
            <a:pPr algn="ctr"/>
            <a:r>
              <a:rPr lang="zh-CN" altLang="en-US" sz="1000" dirty="0">
                <a:latin typeface="微软雅黑" charset="0"/>
                <a:ea typeface="微软雅黑" charset="0"/>
              </a:rPr>
              <a:t>分析</a:t>
            </a:r>
          </a:p>
        </p:txBody>
      </p:sp>
      <p:sp>
        <p:nvSpPr>
          <p:cNvPr id="26" name="圆角矩形 25"/>
          <p:cNvSpPr/>
          <p:nvPr/>
        </p:nvSpPr>
        <p:spPr>
          <a:xfrm>
            <a:off x="5023693" y="1714494"/>
            <a:ext cx="576000" cy="576000"/>
          </a:xfrm>
          <a:prstGeom prst="roundRect">
            <a:avLst>
              <a:gd name="adj" fmla="val 0"/>
            </a:avLst>
          </a:prstGeom>
          <a:ln w="1270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zh-CN" altLang="en-US" sz="1000" dirty="0">
                <a:latin typeface="微软雅黑" charset="0"/>
                <a:ea typeface="微软雅黑" charset="0"/>
              </a:rPr>
              <a:t>自助</a:t>
            </a:r>
            <a:endParaRPr lang="en-US" altLang="zh-CN" sz="1000" dirty="0">
              <a:latin typeface="微软雅黑" charset="0"/>
              <a:ea typeface="微软雅黑" charset="0"/>
            </a:endParaRPr>
          </a:p>
          <a:p>
            <a:pPr algn="ctr"/>
            <a:r>
              <a:rPr lang="zh-CN" altLang="en-US" sz="1000" dirty="0">
                <a:latin typeface="微软雅黑" charset="0"/>
                <a:ea typeface="微软雅黑" charset="0"/>
              </a:rPr>
              <a:t>分析</a:t>
            </a:r>
          </a:p>
        </p:txBody>
      </p:sp>
      <p:sp>
        <p:nvSpPr>
          <p:cNvPr id="27" name="圆角矩形 26"/>
          <p:cNvSpPr/>
          <p:nvPr/>
        </p:nvSpPr>
        <p:spPr>
          <a:xfrm>
            <a:off x="5715008" y="1714494"/>
            <a:ext cx="576000" cy="576000"/>
          </a:xfrm>
          <a:prstGeom prst="roundRect">
            <a:avLst>
              <a:gd name="adj" fmla="val 0"/>
            </a:avLst>
          </a:prstGeom>
          <a:ln w="1270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zh-CN" altLang="en-US" sz="1000" dirty="0">
                <a:latin typeface="微软雅黑" charset="0"/>
                <a:ea typeface="微软雅黑" charset="0"/>
              </a:rPr>
              <a:t>数据</a:t>
            </a:r>
            <a:endParaRPr lang="en-US" altLang="zh-CN" sz="1000" dirty="0">
              <a:latin typeface="微软雅黑" charset="0"/>
              <a:ea typeface="微软雅黑" charset="0"/>
            </a:endParaRPr>
          </a:p>
          <a:p>
            <a:pPr algn="ctr"/>
            <a:r>
              <a:rPr lang="zh-CN" altLang="en-US" sz="1000" dirty="0">
                <a:latin typeface="微软雅黑" charset="0"/>
                <a:ea typeface="微软雅黑" charset="0"/>
              </a:rPr>
              <a:t>共享</a:t>
            </a:r>
          </a:p>
        </p:txBody>
      </p:sp>
      <p:sp>
        <p:nvSpPr>
          <p:cNvPr id="28" name="文本框 25"/>
          <p:cNvSpPr txBox="1"/>
          <p:nvPr/>
        </p:nvSpPr>
        <p:spPr>
          <a:xfrm>
            <a:off x="286997" y="2214560"/>
            <a:ext cx="713103" cy="276999"/>
          </a:xfrm>
          <a:prstGeom prst="rect">
            <a:avLst/>
          </a:prstGeom>
          <a:noFill/>
        </p:spPr>
        <p:txBody>
          <a:bodyPr wrap="square" rtlCol="0">
            <a:spAutoFit/>
          </a:bodyPr>
          <a:lstStyle/>
          <a:p>
            <a:pPr algn="ctr"/>
            <a:r>
              <a:rPr lang="zh-CN" altLang="en-US" sz="1200" b="1" dirty="0">
                <a:latin typeface="微软雅黑" charset="0"/>
                <a:ea typeface="微软雅黑" charset="0"/>
              </a:rPr>
              <a:t>能力层</a:t>
            </a:r>
          </a:p>
        </p:txBody>
      </p:sp>
      <p:sp>
        <p:nvSpPr>
          <p:cNvPr id="30" name="文本框 34"/>
          <p:cNvSpPr txBox="1"/>
          <p:nvPr/>
        </p:nvSpPr>
        <p:spPr>
          <a:xfrm>
            <a:off x="214281" y="3269196"/>
            <a:ext cx="785819" cy="276999"/>
          </a:xfrm>
          <a:prstGeom prst="rect">
            <a:avLst/>
          </a:prstGeom>
          <a:noFill/>
        </p:spPr>
        <p:txBody>
          <a:bodyPr wrap="square" rtlCol="0">
            <a:spAutoFit/>
          </a:bodyPr>
          <a:lstStyle/>
          <a:p>
            <a:pPr algn="ctr"/>
            <a:r>
              <a:rPr lang="zh-CN" altLang="en-US" sz="1200" b="1" dirty="0">
                <a:latin typeface="微软雅黑" charset="0"/>
                <a:ea typeface="微软雅黑" charset="0"/>
              </a:rPr>
              <a:t>数据层</a:t>
            </a:r>
          </a:p>
        </p:txBody>
      </p:sp>
      <p:sp>
        <p:nvSpPr>
          <p:cNvPr id="31" name="文本框 35"/>
          <p:cNvSpPr txBox="1"/>
          <p:nvPr/>
        </p:nvSpPr>
        <p:spPr>
          <a:xfrm>
            <a:off x="2357422" y="2285998"/>
            <a:ext cx="3573464" cy="230832"/>
          </a:xfrm>
          <a:prstGeom prst="rect">
            <a:avLst/>
          </a:prstGeom>
          <a:noFill/>
          <a:ln cap="sq">
            <a:noFill/>
            <a:miter lim="800000"/>
          </a:ln>
        </p:spPr>
        <p:txBody>
          <a:bodyPr wrap="square" rtlCol="0">
            <a:spAutoFit/>
          </a:bodyPr>
          <a:lstStyle/>
          <a:p>
            <a:pPr algn="r"/>
            <a:r>
              <a:rPr lang="zh-CN" altLang="en-US" sz="900" i="1" dirty="0">
                <a:latin typeface="微软雅黑" charset="0"/>
                <a:ea typeface="微软雅黑" charset="0"/>
                <a:sym typeface="+mn-ea"/>
              </a:rPr>
              <a:t>数据</a:t>
            </a:r>
            <a:r>
              <a:rPr lang="zh-CN" altLang="en-US" sz="900" i="1" dirty="0">
                <a:latin typeface="微软雅黑" charset="0"/>
                <a:ea typeface="微软雅黑" charset="0"/>
              </a:rPr>
              <a:t>统一的服务和开发</a:t>
            </a:r>
            <a:r>
              <a:rPr lang="en-US" altLang="zh-CN" sz="900" i="1" dirty="0">
                <a:latin typeface="微软雅黑" charset="0"/>
                <a:ea typeface="微软雅黑" charset="0"/>
              </a:rPr>
              <a:t>SQL</a:t>
            </a:r>
            <a:r>
              <a:rPr lang="zh-CN" altLang="en-US" sz="900" i="1" dirty="0">
                <a:latin typeface="微软雅黑" charset="0"/>
                <a:ea typeface="微软雅黑" charset="0"/>
              </a:rPr>
              <a:t>、</a:t>
            </a:r>
            <a:r>
              <a:rPr lang="en-US" altLang="zh-CN" sz="900" i="1" dirty="0">
                <a:latin typeface="微软雅黑" charset="0"/>
                <a:ea typeface="微软雅黑" charset="0"/>
              </a:rPr>
              <a:t>FTP</a:t>
            </a:r>
            <a:r>
              <a:rPr lang="zh-CN" altLang="en-US" sz="900" i="1" dirty="0">
                <a:latin typeface="微软雅黑" charset="0"/>
                <a:ea typeface="微软雅黑" charset="0"/>
              </a:rPr>
              <a:t>、</a:t>
            </a:r>
            <a:r>
              <a:rPr lang="en-US" altLang="zh-CN" sz="900" i="1" dirty="0">
                <a:latin typeface="微软雅黑" charset="0"/>
                <a:ea typeface="微软雅黑" charset="0"/>
              </a:rPr>
              <a:t>WS</a:t>
            </a:r>
            <a:r>
              <a:rPr lang="zh-CN" altLang="en-US" sz="900" i="1" dirty="0">
                <a:latin typeface="微软雅黑" charset="0"/>
                <a:ea typeface="微软雅黑" charset="0"/>
              </a:rPr>
              <a:t>、</a:t>
            </a:r>
            <a:r>
              <a:rPr lang="en-US" altLang="zh-CN" sz="900" i="1" dirty="0">
                <a:latin typeface="微软雅黑" charset="0"/>
                <a:ea typeface="微软雅黑" charset="0"/>
              </a:rPr>
              <a:t>MDX</a:t>
            </a:r>
            <a:r>
              <a:rPr lang="zh-CN" altLang="en-US" sz="900" i="1" dirty="0">
                <a:latin typeface="微软雅黑" charset="0"/>
                <a:ea typeface="微软雅黑" charset="0"/>
              </a:rPr>
              <a:t>、</a:t>
            </a:r>
            <a:r>
              <a:rPr lang="en-US" altLang="zh-CN" sz="900" i="1" dirty="0">
                <a:latin typeface="微软雅黑" charset="0"/>
                <a:ea typeface="微软雅黑" charset="0"/>
              </a:rPr>
              <a:t>API..</a:t>
            </a:r>
            <a:endParaRPr lang="zh-CN" altLang="en-US" sz="900" i="1" dirty="0">
              <a:latin typeface="微软雅黑" charset="0"/>
              <a:ea typeface="微软雅黑" charset="0"/>
            </a:endParaRPr>
          </a:p>
        </p:txBody>
      </p:sp>
      <p:sp>
        <p:nvSpPr>
          <p:cNvPr id="34" name="文本框 38"/>
          <p:cNvSpPr txBox="1"/>
          <p:nvPr/>
        </p:nvSpPr>
        <p:spPr>
          <a:xfrm>
            <a:off x="5357818" y="3514628"/>
            <a:ext cx="1040765" cy="254635"/>
          </a:xfrm>
          <a:prstGeom prst="rect">
            <a:avLst/>
          </a:prstGeom>
          <a:noFill/>
          <a:ln cap="sq">
            <a:noFill/>
            <a:miter lim="800000"/>
          </a:ln>
        </p:spPr>
        <p:txBody>
          <a:bodyPr wrap="square" rtlCol="0">
            <a:spAutoFit/>
          </a:bodyPr>
          <a:lstStyle/>
          <a:p>
            <a:pPr algn="ctr"/>
            <a:r>
              <a:rPr lang="en-US" altLang="zh-CN" sz="1000" i="1" dirty="0" err="1">
                <a:latin typeface="微软雅黑" charset="0"/>
                <a:ea typeface="微软雅黑" charset="0"/>
              </a:rPr>
              <a:t>Hadoop</a:t>
            </a:r>
            <a:r>
              <a:rPr lang="zh-CN" altLang="en-US" sz="1000" i="1" dirty="0">
                <a:latin typeface="微软雅黑" charset="0"/>
                <a:ea typeface="微软雅黑" charset="0"/>
              </a:rPr>
              <a:t>平台</a:t>
            </a:r>
          </a:p>
        </p:txBody>
      </p:sp>
      <p:grpSp>
        <p:nvGrpSpPr>
          <p:cNvPr id="66" name="组合 65"/>
          <p:cNvGrpSpPr/>
          <p:nvPr/>
        </p:nvGrpSpPr>
        <p:grpSpPr>
          <a:xfrm>
            <a:off x="4071934" y="2840569"/>
            <a:ext cx="2143140" cy="714380"/>
            <a:chOff x="7072330" y="1214428"/>
            <a:chExt cx="3240000" cy="1071570"/>
          </a:xfrm>
        </p:grpSpPr>
        <p:sp>
          <p:nvSpPr>
            <p:cNvPr id="35" name="圆角矩形 34"/>
            <p:cNvSpPr/>
            <p:nvPr/>
          </p:nvSpPr>
          <p:spPr>
            <a:xfrm>
              <a:off x="7072330" y="1214428"/>
              <a:ext cx="1620000" cy="360000"/>
            </a:xfrm>
            <a:prstGeom prst="roundRect">
              <a:avLst>
                <a:gd name="adj" fmla="val 0"/>
              </a:avLst>
            </a:prstGeom>
            <a:ln w="12700" cap="sq">
              <a:miter lim="800000"/>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dirty="0">
                  <a:latin typeface="微软雅黑" charset="0"/>
                  <a:ea typeface="微软雅黑" charset="0"/>
                </a:rPr>
                <a:t>明细数据</a:t>
              </a:r>
            </a:p>
          </p:txBody>
        </p:sp>
        <p:sp>
          <p:nvSpPr>
            <p:cNvPr id="36" name="圆角矩形 35"/>
            <p:cNvSpPr/>
            <p:nvPr/>
          </p:nvSpPr>
          <p:spPr>
            <a:xfrm>
              <a:off x="8692330" y="1214428"/>
              <a:ext cx="1620000" cy="360000"/>
            </a:xfrm>
            <a:prstGeom prst="roundRect">
              <a:avLst>
                <a:gd name="adj" fmla="val 0"/>
              </a:avLst>
            </a:prstGeom>
            <a:ln w="12700" cap="sq">
              <a:miter lim="800000"/>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dirty="0">
                  <a:latin typeface="微软雅黑" charset="0"/>
                  <a:ea typeface="微软雅黑" charset="0"/>
                </a:rPr>
                <a:t>汇总数据</a:t>
              </a:r>
            </a:p>
          </p:txBody>
        </p:sp>
        <p:sp>
          <p:nvSpPr>
            <p:cNvPr id="37" name="圆角矩形 36"/>
            <p:cNvSpPr/>
            <p:nvPr/>
          </p:nvSpPr>
          <p:spPr>
            <a:xfrm>
              <a:off x="7072330" y="1568808"/>
              <a:ext cx="1080000" cy="360000"/>
            </a:xfrm>
            <a:prstGeom prst="roundRect">
              <a:avLst>
                <a:gd name="adj" fmla="val 0"/>
              </a:avLst>
            </a:prstGeom>
            <a:ln w="12700" cap="sq">
              <a:miter lim="800000"/>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00" dirty="0">
                  <a:latin typeface="微软雅黑" charset="0"/>
                  <a:ea typeface="微软雅黑" charset="0"/>
                </a:rPr>
                <a:t>M/R</a:t>
              </a:r>
            </a:p>
          </p:txBody>
        </p:sp>
        <p:sp>
          <p:nvSpPr>
            <p:cNvPr id="38" name="圆角矩形 37"/>
            <p:cNvSpPr/>
            <p:nvPr/>
          </p:nvSpPr>
          <p:spPr>
            <a:xfrm>
              <a:off x="8135470" y="1568808"/>
              <a:ext cx="1116000" cy="360000"/>
            </a:xfrm>
            <a:prstGeom prst="roundRect">
              <a:avLst>
                <a:gd name="adj" fmla="val 0"/>
              </a:avLst>
            </a:prstGeom>
            <a:ln w="12700" cap="sq">
              <a:miter lim="800000"/>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00">
                  <a:latin typeface="微软雅黑" charset="0"/>
                  <a:ea typeface="微软雅黑" charset="0"/>
                </a:rPr>
                <a:t>HBase</a:t>
              </a:r>
            </a:p>
          </p:txBody>
        </p:sp>
        <p:sp>
          <p:nvSpPr>
            <p:cNvPr id="39" name="圆角矩形 38"/>
            <p:cNvSpPr/>
            <p:nvPr/>
          </p:nvSpPr>
          <p:spPr>
            <a:xfrm>
              <a:off x="9232330" y="1568808"/>
              <a:ext cx="1080000" cy="360000"/>
            </a:xfrm>
            <a:prstGeom prst="roundRect">
              <a:avLst>
                <a:gd name="adj" fmla="val 0"/>
              </a:avLst>
            </a:prstGeom>
            <a:ln w="12700" cap="sq">
              <a:miter lim="800000"/>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00" dirty="0">
                  <a:latin typeface="微软雅黑" charset="0"/>
                  <a:ea typeface="微软雅黑" charset="0"/>
                </a:rPr>
                <a:t>Hive</a:t>
              </a:r>
            </a:p>
          </p:txBody>
        </p:sp>
        <p:sp>
          <p:nvSpPr>
            <p:cNvPr id="40" name="圆角矩形 39"/>
            <p:cNvSpPr/>
            <p:nvPr/>
          </p:nvSpPr>
          <p:spPr>
            <a:xfrm>
              <a:off x="7072330" y="1928808"/>
              <a:ext cx="3240000" cy="357190"/>
            </a:xfrm>
            <a:prstGeom prst="roundRect">
              <a:avLst>
                <a:gd name="adj" fmla="val 0"/>
              </a:avLst>
            </a:prstGeom>
            <a:ln w="12700" cap="sq">
              <a:miter lim="800000"/>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000" dirty="0">
                  <a:latin typeface="微软雅黑" charset="0"/>
                  <a:ea typeface="微软雅黑" charset="0"/>
                </a:rPr>
                <a:t>分布式文件系统</a:t>
              </a:r>
              <a:r>
                <a:rPr lang="en-US" altLang="zh-CN" sz="1000" dirty="0">
                  <a:latin typeface="微软雅黑" charset="0"/>
                  <a:ea typeface="微软雅黑" charset="0"/>
                </a:rPr>
                <a:t>HDFS</a:t>
              </a:r>
            </a:p>
          </p:txBody>
        </p:sp>
      </p:grpSp>
      <p:sp>
        <p:nvSpPr>
          <p:cNvPr id="42" name="文本框 46"/>
          <p:cNvSpPr txBox="1"/>
          <p:nvPr/>
        </p:nvSpPr>
        <p:spPr>
          <a:xfrm>
            <a:off x="214283" y="4291320"/>
            <a:ext cx="785818" cy="276999"/>
          </a:xfrm>
          <a:prstGeom prst="rect">
            <a:avLst/>
          </a:prstGeom>
          <a:noFill/>
        </p:spPr>
        <p:txBody>
          <a:bodyPr wrap="square" rtlCol="0">
            <a:spAutoFit/>
          </a:bodyPr>
          <a:lstStyle/>
          <a:p>
            <a:pPr algn="ctr"/>
            <a:r>
              <a:rPr lang="zh-CN" altLang="en-US" sz="1200" b="1" dirty="0">
                <a:latin typeface="微软雅黑" charset="0"/>
                <a:ea typeface="微软雅黑" charset="0"/>
              </a:rPr>
              <a:t>数据源</a:t>
            </a:r>
          </a:p>
        </p:txBody>
      </p:sp>
      <p:sp>
        <p:nvSpPr>
          <p:cNvPr id="48" name="文本框 59"/>
          <p:cNvSpPr txBox="1"/>
          <p:nvPr/>
        </p:nvSpPr>
        <p:spPr>
          <a:xfrm>
            <a:off x="5460061" y="4257452"/>
            <a:ext cx="897889" cy="254635"/>
          </a:xfrm>
          <a:prstGeom prst="rect">
            <a:avLst/>
          </a:prstGeom>
          <a:noFill/>
          <a:ln cap="sq">
            <a:noFill/>
            <a:miter lim="800000"/>
          </a:ln>
        </p:spPr>
        <p:txBody>
          <a:bodyPr wrap="square" rtlCol="0">
            <a:spAutoFit/>
          </a:bodyPr>
          <a:lstStyle/>
          <a:p>
            <a:pPr algn="ctr"/>
            <a:r>
              <a:rPr lang="zh-CN" altLang="en-US" sz="1000" i="1" dirty="0">
                <a:latin typeface="微软雅黑" charset="0"/>
                <a:ea typeface="微软雅黑" charset="0"/>
              </a:rPr>
              <a:t>结构化数据</a:t>
            </a:r>
          </a:p>
        </p:txBody>
      </p:sp>
      <p:sp>
        <p:nvSpPr>
          <p:cNvPr id="49" name="上箭头 48"/>
          <p:cNvSpPr/>
          <p:nvPr/>
        </p:nvSpPr>
        <p:spPr>
          <a:xfrm>
            <a:off x="1640794" y="3728766"/>
            <a:ext cx="288000" cy="180000"/>
          </a:xfrm>
          <a:prstGeom prst="upArrow">
            <a:avLst/>
          </a:prstGeom>
          <a:ln cap="sq">
            <a:noFill/>
            <a:miter lim="800000"/>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0" name="上箭头 49"/>
          <p:cNvSpPr/>
          <p:nvPr/>
        </p:nvSpPr>
        <p:spPr>
          <a:xfrm>
            <a:off x="3069554" y="3732138"/>
            <a:ext cx="288000" cy="180000"/>
          </a:xfrm>
          <a:prstGeom prst="upArrow">
            <a:avLst/>
          </a:prstGeom>
          <a:ln cap="sq">
            <a:noFill/>
            <a:miter lim="800000"/>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1" name="上箭头 50"/>
          <p:cNvSpPr/>
          <p:nvPr/>
        </p:nvSpPr>
        <p:spPr>
          <a:xfrm>
            <a:off x="4998380" y="3732138"/>
            <a:ext cx="288000" cy="180000"/>
          </a:xfrm>
          <a:prstGeom prst="upArrow">
            <a:avLst/>
          </a:prstGeom>
          <a:ln cap="sq">
            <a:noFill/>
            <a:miter lim="800000"/>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5" name="左右箭头 54"/>
          <p:cNvSpPr/>
          <p:nvPr/>
        </p:nvSpPr>
        <p:spPr>
          <a:xfrm>
            <a:off x="2143108" y="3137971"/>
            <a:ext cx="468000" cy="259080"/>
          </a:xfrm>
          <a:prstGeom prst="leftRightArrow">
            <a:avLst/>
          </a:prstGeom>
          <a:solidFill>
            <a:srgbClr val="64B4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左右箭头 55"/>
          <p:cNvSpPr/>
          <p:nvPr/>
        </p:nvSpPr>
        <p:spPr>
          <a:xfrm>
            <a:off x="3568496" y="3137971"/>
            <a:ext cx="468000" cy="259080"/>
          </a:xfrm>
          <a:prstGeom prst="leftRightArrow">
            <a:avLst/>
          </a:prstGeom>
          <a:solidFill>
            <a:srgbClr val="64B4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柱形 56"/>
          <p:cNvSpPr/>
          <p:nvPr/>
        </p:nvSpPr>
        <p:spPr>
          <a:xfrm>
            <a:off x="1357290" y="4039766"/>
            <a:ext cx="720000" cy="432000"/>
          </a:xfrm>
          <a:prstGeom prst="can">
            <a:avLst>
              <a:gd name="adj" fmla="val 25000"/>
            </a:avLst>
          </a:prstGeom>
          <a:ln w="12700" cap="sq">
            <a:miter lim="800000"/>
          </a:ln>
        </p:spPr>
        <p:style>
          <a:lnRef idx="2">
            <a:schemeClr val="accent2">
              <a:shade val="50000"/>
            </a:schemeClr>
          </a:lnRef>
          <a:fillRef idx="1">
            <a:schemeClr val="accent2"/>
          </a:fillRef>
          <a:effectRef idx="0">
            <a:schemeClr val="accent2"/>
          </a:effectRef>
          <a:fontRef idx="minor">
            <a:schemeClr val="lt1"/>
          </a:fontRef>
        </p:style>
        <p:txBody>
          <a:bodyPr bIns="0" rtlCol="0" anchor="b"/>
          <a:lstStyle/>
          <a:p>
            <a:pPr algn="ctr"/>
            <a:r>
              <a:rPr lang="en-US" altLang="zh-CN" sz="1000" b="1" dirty="0">
                <a:latin typeface="微软雅黑" charset="0"/>
                <a:ea typeface="微软雅黑" charset="0"/>
              </a:rPr>
              <a:t>CPCE</a:t>
            </a:r>
            <a:endParaRPr lang="zh-CN" altLang="en-US" sz="1000" b="1" dirty="0"/>
          </a:p>
        </p:txBody>
      </p:sp>
      <p:sp>
        <p:nvSpPr>
          <p:cNvPr id="58" name="圆柱形 57"/>
          <p:cNvSpPr/>
          <p:nvPr/>
        </p:nvSpPr>
        <p:spPr>
          <a:xfrm>
            <a:off x="2214546" y="4039766"/>
            <a:ext cx="720000" cy="432000"/>
          </a:xfrm>
          <a:prstGeom prst="can">
            <a:avLst>
              <a:gd name="adj" fmla="val 25000"/>
            </a:avLst>
          </a:prstGeom>
          <a:ln w="12700" cap="sq">
            <a:miter lim="800000"/>
          </a:ln>
        </p:spPr>
        <p:style>
          <a:lnRef idx="2">
            <a:schemeClr val="accent2">
              <a:shade val="50000"/>
            </a:schemeClr>
          </a:lnRef>
          <a:fillRef idx="1">
            <a:schemeClr val="accent2"/>
          </a:fillRef>
          <a:effectRef idx="0">
            <a:schemeClr val="accent2"/>
          </a:effectRef>
          <a:fontRef idx="minor">
            <a:schemeClr val="lt1"/>
          </a:fontRef>
        </p:style>
        <p:txBody>
          <a:bodyPr lIns="0" rIns="0" bIns="36000" rtlCol="0" anchor="b"/>
          <a:lstStyle/>
          <a:p>
            <a:pPr algn="ctr"/>
            <a:r>
              <a:rPr lang="zh-CN" altLang="en-US" sz="1000" dirty="0">
                <a:latin typeface="微软雅黑" charset="0"/>
                <a:ea typeface="微软雅黑" charset="0"/>
              </a:rPr>
              <a:t>企业</a:t>
            </a:r>
            <a:r>
              <a:rPr lang="en-US" altLang="zh-CN" sz="1000" b="1" dirty="0">
                <a:latin typeface="微软雅黑" charset="0"/>
                <a:ea typeface="微软雅黑" charset="0"/>
              </a:rPr>
              <a:t>A</a:t>
            </a:r>
            <a:r>
              <a:rPr lang="zh-CN" altLang="en-US" sz="1000" dirty="0">
                <a:latin typeface="微软雅黑" charset="0"/>
                <a:ea typeface="微软雅黑" charset="0"/>
              </a:rPr>
              <a:t>系统</a:t>
            </a:r>
            <a:endParaRPr lang="zh-CN" altLang="en-US" sz="1000" dirty="0"/>
          </a:p>
        </p:txBody>
      </p:sp>
      <p:sp>
        <p:nvSpPr>
          <p:cNvPr id="59" name="圆柱形 58"/>
          <p:cNvSpPr/>
          <p:nvPr/>
        </p:nvSpPr>
        <p:spPr>
          <a:xfrm>
            <a:off x="3071802" y="4039766"/>
            <a:ext cx="720000" cy="432000"/>
          </a:xfrm>
          <a:prstGeom prst="can">
            <a:avLst>
              <a:gd name="adj" fmla="val 25000"/>
            </a:avLst>
          </a:prstGeom>
          <a:ln w="12700" cap="sq">
            <a:miter lim="800000"/>
          </a:ln>
        </p:spPr>
        <p:style>
          <a:lnRef idx="2">
            <a:schemeClr val="accent2">
              <a:shade val="50000"/>
            </a:schemeClr>
          </a:lnRef>
          <a:fillRef idx="1">
            <a:schemeClr val="accent2"/>
          </a:fillRef>
          <a:effectRef idx="0">
            <a:schemeClr val="accent2"/>
          </a:effectRef>
          <a:fontRef idx="minor">
            <a:schemeClr val="lt1"/>
          </a:fontRef>
        </p:style>
        <p:txBody>
          <a:bodyPr lIns="0" rIns="0" bIns="36000" rtlCol="0" anchor="b"/>
          <a:lstStyle/>
          <a:p>
            <a:pPr algn="ctr"/>
            <a:r>
              <a:rPr lang="zh-CN" altLang="en-US" sz="1000" dirty="0">
                <a:latin typeface="微软雅黑" charset="0"/>
                <a:ea typeface="微软雅黑" charset="0"/>
              </a:rPr>
              <a:t>企业</a:t>
            </a:r>
            <a:r>
              <a:rPr lang="en-US" altLang="zh-CN" sz="1000" b="1" dirty="0">
                <a:latin typeface="微软雅黑" charset="0"/>
                <a:ea typeface="微软雅黑" charset="0"/>
              </a:rPr>
              <a:t>B</a:t>
            </a:r>
            <a:r>
              <a:rPr lang="zh-CN" altLang="en-US" sz="1000" dirty="0">
                <a:latin typeface="微软雅黑" charset="0"/>
                <a:ea typeface="微软雅黑" charset="0"/>
              </a:rPr>
              <a:t>系统</a:t>
            </a:r>
            <a:endParaRPr lang="zh-CN" altLang="en-US" sz="1000" dirty="0"/>
          </a:p>
        </p:txBody>
      </p:sp>
      <p:sp>
        <p:nvSpPr>
          <p:cNvPr id="60" name="圆柱形 59"/>
          <p:cNvSpPr/>
          <p:nvPr/>
        </p:nvSpPr>
        <p:spPr>
          <a:xfrm>
            <a:off x="3929058" y="4039766"/>
            <a:ext cx="720000" cy="432000"/>
          </a:xfrm>
          <a:prstGeom prst="can">
            <a:avLst>
              <a:gd name="adj" fmla="val 25000"/>
            </a:avLst>
          </a:prstGeom>
          <a:ln w="12700" cap="sq">
            <a:miter lim="800000"/>
          </a:ln>
        </p:spPr>
        <p:style>
          <a:lnRef idx="2">
            <a:schemeClr val="accent2">
              <a:shade val="50000"/>
            </a:schemeClr>
          </a:lnRef>
          <a:fillRef idx="1">
            <a:schemeClr val="accent2"/>
          </a:fillRef>
          <a:effectRef idx="0">
            <a:schemeClr val="accent2"/>
          </a:effectRef>
          <a:fontRef idx="minor">
            <a:schemeClr val="lt1"/>
          </a:fontRef>
        </p:style>
        <p:txBody>
          <a:bodyPr lIns="0" rIns="0" bIns="36000" rtlCol="0" anchor="b"/>
          <a:lstStyle/>
          <a:p>
            <a:pPr algn="ctr"/>
            <a:r>
              <a:rPr lang="zh-CN" altLang="en-US" sz="1000" dirty="0">
                <a:latin typeface="微软雅黑" charset="0"/>
                <a:ea typeface="微软雅黑" charset="0"/>
              </a:rPr>
              <a:t>企业</a:t>
            </a:r>
            <a:r>
              <a:rPr lang="en-US" altLang="zh-CN" sz="1000" b="1" dirty="0">
                <a:latin typeface="微软雅黑" charset="0"/>
                <a:ea typeface="微软雅黑" charset="0"/>
              </a:rPr>
              <a:t>C</a:t>
            </a:r>
            <a:r>
              <a:rPr lang="zh-CN" altLang="en-US" sz="1000" dirty="0">
                <a:latin typeface="微软雅黑" charset="0"/>
                <a:ea typeface="微软雅黑" charset="0"/>
              </a:rPr>
              <a:t>系统</a:t>
            </a:r>
            <a:endParaRPr lang="zh-CN" altLang="en-US" sz="1000" dirty="0"/>
          </a:p>
        </p:txBody>
      </p:sp>
      <p:sp>
        <p:nvSpPr>
          <p:cNvPr id="61" name="圆柱形 60"/>
          <p:cNvSpPr/>
          <p:nvPr/>
        </p:nvSpPr>
        <p:spPr>
          <a:xfrm>
            <a:off x="4786314" y="4039766"/>
            <a:ext cx="720000" cy="432000"/>
          </a:xfrm>
          <a:prstGeom prst="can">
            <a:avLst>
              <a:gd name="adj" fmla="val 25000"/>
            </a:avLst>
          </a:prstGeom>
          <a:ln w="12700" cap="sq">
            <a:miter lim="800000"/>
          </a:ln>
        </p:spPr>
        <p:style>
          <a:lnRef idx="2">
            <a:schemeClr val="accent2">
              <a:shade val="50000"/>
            </a:schemeClr>
          </a:lnRef>
          <a:fillRef idx="1">
            <a:schemeClr val="accent2"/>
          </a:fillRef>
          <a:effectRef idx="0">
            <a:schemeClr val="accent2"/>
          </a:effectRef>
          <a:fontRef idx="minor">
            <a:schemeClr val="lt1"/>
          </a:fontRef>
        </p:style>
        <p:txBody>
          <a:bodyPr bIns="36000" rtlCol="0" anchor="b"/>
          <a:lstStyle/>
          <a:p>
            <a:pPr algn="ctr"/>
            <a:r>
              <a:rPr lang="en-US" altLang="zh-CN" sz="1000" b="1" dirty="0"/>
              <a:t>……</a:t>
            </a:r>
            <a:endParaRPr lang="zh-CN" altLang="en-US" sz="1000" b="1" dirty="0"/>
          </a:p>
        </p:txBody>
      </p:sp>
      <p:sp>
        <p:nvSpPr>
          <p:cNvPr id="63" name="圆柱形 62"/>
          <p:cNvSpPr/>
          <p:nvPr/>
        </p:nvSpPr>
        <p:spPr>
          <a:xfrm>
            <a:off x="1423108" y="3051511"/>
            <a:ext cx="720000" cy="432000"/>
          </a:xfrm>
          <a:prstGeom prst="can">
            <a:avLst>
              <a:gd name="adj" fmla="val 25000"/>
            </a:avLst>
          </a:prstGeom>
          <a:ln w="12700" cap="sq">
            <a:miter lim="800000"/>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r>
              <a:rPr lang="zh-CN" altLang="en-US" sz="1000" dirty="0">
                <a:latin typeface="微软雅黑" pitchFamily="34" charset="-122"/>
                <a:ea typeface="微软雅黑" pitchFamily="34" charset="-122"/>
              </a:rPr>
              <a:t>主数据仓库</a:t>
            </a:r>
          </a:p>
        </p:txBody>
      </p:sp>
      <p:sp>
        <p:nvSpPr>
          <p:cNvPr id="64" name="圆柱形 63"/>
          <p:cNvSpPr/>
          <p:nvPr/>
        </p:nvSpPr>
        <p:spPr>
          <a:xfrm>
            <a:off x="2643174" y="3051511"/>
            <a:ext cx="928694" cy="432000"/>
          </a:xfrm>
          <a:prstGeom prst="can">
            <a:avLst>
              <a:gd name="adj" fmla="val 25000"/>
            </a:avLst>
          </a:prstGeom>
          <a:ln w="12700" cap="sq">
            <a:miter lim="800000"/>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r>
              <a:rPr lang="zh-CN" altLang="en-US" sz="1000" dirty="0">
                <a:latin typeface="微软雅黑" pitchFamily="34" charset="-122"/>
                <a:ea typeface="微软雅黑" pitchFamily="34" charset="-122"/>
              </a:rPr>
              <a:t>分布式数据库</a:t>
            </a:r>
          </a:p>
        </p:txBody>
      </p:sp>
      <p:sp>
        <p:nvSpPr>
          <p:cNvPr id="67" name="上箭头 66"/>
          <p:cNvSpPr/>
          <p:nvPr/>
        </p:nvSpPr>
        <p:spPr>
          <a:xfrm>
            <a:off x="1640794" y="2571750"/>
            <a:ext cx="288000" cy="180000"/>
          </a:xfrm>
          <a:prstGeom prst="upArrow">
            <a:avLst/>
          </a:prstGeom>
          <a:ln cap="sq">
            <a:noFill/>
            <a:miter lim="800000"/>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8" name="上箭头 67"/>
          <p:cNvSpPr/>
          <p:nvPr/>
        </p:nvSpPr>
        <p:spPr>
          <a:xfrm>
            <a:off x="3069554" y="2568378"/>
            <a:ext cx="288000" cy="180000"/>
          </a:xfrm>
          <a:prstGeom prst="upArrow">
            <a:avLst/>
          </a:prstGeom>
          <a:ln cap="sq">
            <a:noFill/>
            <a:miter lim="800000"/>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9" name="上箭头 68"/>
          <p:cNvSpPr/>
          <p:nvPr/>
        </p:nvSpPr>
        <p:spPr>
          <a:xfrm>
            <a:off x="4998380" y="2571750"/>
            <a:ext cx="288000" cy="180000"/>
          </a:xfrm>
          <a:prstGeom prst="upArrow">
            <a:avLst/>
          </a:prstGeom>
          <a:ln cap="sq">
            <a:noFill/>
            <a:miter lim="800000"/>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83" name="矩形 82"/>
          <p:cNvSpPr/>
          <p:nvPr/>
        </p:nvSpPr>
        <p:spPr>
          <a:xfrm>
            <a:off x="6500826" y="857238"/>
            <a:ext cx="2428892" cy="928694"/>
          </a:xfrm>
          <a:prstGeom prst="rect">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6500826" y="1857370"/>
            <a:ext cx="1428760" cy="642942"/>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6500826" y="2571750"/>
            <a:ext cx="1428760" cy="1214446"/>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8001024" y="1857370"/>
            <a:ext cx="928694" cy="1928826"/>
          </a:xfrm>
          <a:prstGeom prst="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6500826" y="3857634"/>
            <a:ext cx="2428892" cy="714380"/>
          </a:xfrm>
          <a:prstGeom prst="rect">
            <a:avLst/>
          </a:prstGeom>
          <a:solidFill>
            <a:schemeClr val="accent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70"/>
          <p:cNvSpPr txBox="1"/>
          <p:nvPr/>
        </p:nvSpPr>
        <p:spPr>
          <a:xfrm>
            <a:off x="6500826" y="857238"/>
            <a:ext cx="2386361" cy="1015663"/>
          </a:xfrm>
          <a:prstGeom prst="rect">
            <a:avLst/>
          </a:prstGeom>
          <a:noFill/>
        </p:spPr>
        <p:txBody>
          <a:bodyPr wrap="square" rtlCol="0">
            <a:spAutoFit/>
          </a:bodyPr>
          <a:lstStyle/>
          <a:p>
            <a:r>
              <a:rPr lang="zh-CN" altLang="en-US" sz="1000" b="1" dirty="0">
                <a:latin typeface="微软雅黑" charset="0"/>
                <a:ea typeface="微软雅黑" charset="0"/>
              </a:rPr>
              <a:t>数据采集</a:t>
            </a:r>
            <a:endParaRPr lang="en-US" altLang="zh-CN" sz="1000" b="1" dirty="0">
              <a:latin typeface="微软雅黑" charset="0"/>
              <a:ea typeface="微软雅黑" charset="0"/>
            </a:endParaRPr>
          </a:p>
          <a:p>
            <a:r>
              <a:rPr lang="en-US" altLang="zh-CN" sz="1000" dirty="0">
                <a:latin typeface="微软雅黑" charset="0"/>
                <a:ea typeface="微软雅黑" charset="0"/>
              </a:rPr>
              <a:t>1</a:t>
            </a:r>
            <a:r>
              <a:rPr lang="zh-CN" altLang="en-US" sz="1000" dirty="0">
                <a:latin typeface="微软雅黑" charset="0"/>
                <a:ea typeface="微软雅黑" charset="0"/>
              </a:rPr>
              <a:t>、负责源数据采集、清洗、转换、把原始数据加载到</a:t>
            </a:r>
            <a:r>
              <a:rPr lang="en-US" altLang="zh-CN" sz="1000" dirty="0" err="1">
                <a:latin typeface="微软雅黑" charset="0"/>
                <a:ea typeface="微软雅黑" charset="0"/>
              </a:rPr>
              <a:t>Hadoop</a:t>
            </a:r>
            <a:r>
              <a:rPr lang="zh-CN" altLang="en-US" sz="1000" dirty="0">
                <a:latin typeface="微软雅黑" charset="0"/>
                <a:ea typeface="微软雅黑" charset="0"/>
              </a:rPr>
              <a:t>平台</a:t>
            </a:r>
          </a:p>
          <a:p>
            <a:r>
              <a:rPr lang="en-US" altLang="zh-CN" sz="1000" dirty="0">
                <a:latin typeface="微软雅黑" charset="0"/>
                <a:ea typeface="微软雅黑" charset="0"/>
              </a:rPr>
              <a:t>2</a:t>
            </a:r>
            <a:r>
              <a:rPr lang="zh-CN" altLang="en-US" sz="1000" dirty="0">
                <a:latin typeface="微软雅黑" charset="0"/>
                <a:ea typeface="微软雅黑" charset="0"/>
              </a:rPr>
              <a:t>、把加工后的数据加载分布式数据库和主数据库</a:t>
            </a:r>
          </a:p>
          <a:p>
            <a:pPr algn="ctr"/>
            <a:endParaRPr lang="zh-CN" altLang="en-US" sz="1000" b="1" dirty="0">
              <a:latin typeface="微软雅黑" charset="0"/>
              <a:ea typeface="微软雅黑" charset="0"/>
            </a:endParaRPr>
          </a:p>
        </p:txBody>
      </p:sp>
      <p:sp>
        <p:nvSpPr>
          <p:cNvPr id="89" name="文本框 73"/>
          <p:cNvSpPr txBox="1"/>
          <p:nvPr/>
        </p:nvSpPr>
        <p:spPr>
          <a:xfrm>
            <a:off x="8072462" y="2000246"/>
            <a:ext cx="785818" cy="1785104"/>
          </a:xfrm>
          <a:prstGeom prst="rect">
            <a:avLst/>
          </a:prstGeom>
          <a:noFill/>
        </p:spPr>
        <p:txBody>
          <a:bodyPr wrap="square" lIns="0" rIns="0" rtlCol="0">
            <a:spAutoFit/>
          </a:bodyPr>
          <a:lstStyle/>
          <a:p>
            <a:r>
              <a:rPr lang="en-US" altLang="zh-CN" sz="1000" b="1" dirty="0" err="1">
                <a:latin typeface="微软雅黑" charset="0"/>
                <a:ea typeface="微软雅黑" charset="0"/>
              </a:rPr>
              <a:t>Hadoop</a:t>
            </a:r>
            <a:endParaRPr lang="en-US" altLang="zh-CN" sz="1000" b="1" dirty="0">
              <a:latin typeface="微软雅黑" charset="0"/>
              <a:ea typeface="微软雅黑" charset="0"/>
            </a:endParaRPr>
          </a:p>
          <a:p>
            <a:r>
              <a:rPr lang="zh-CN" altLang="en-US" sz="1000" b="1" dirty="0">
                <a:latin typeface="微软雅黑" charset="0"/>
                <a:ea typeface="微软雅黑" charset="0"/>
              </a:rPr>
              <a:t>平台</a:t>
            </a:r>
            <a:endParaRPr lang="en-US" altLang="zh-CN" sz="1000" b="1" dirty="0">
              <a:latin typeface="微软雅黑" charset="0"/>
              <a:ea typeface="微软雅黑" charset="0"/>
            </a:endParaRPr>
          </a:p>
          <a:p>
            <a:endParaRPr lang="en-US" altLang="zh-CN" sz="1000" b="1" dirty="0">
              <a:latin typeface="微软雅黑" charset="0"/>
              <a:ea typeface="微软雅黑" charset="0"/>
            </a:endParaRPr>
          </a:p>
          <a:p>
            <a:r>
              <a:rPr lang="zh-CN" altLang="en-US" sz="1000" dirty="0">
                <a:latin typeface="微软雅黑" charset="0"/>
                <a:ea typeface="微软雅黑" charset="0"/>
              </a:rPr>
              <a:t>提供并行的计算和结构化数据的处理能力，实现低成本的存储和低时延、高并发的查询能力</a:t>
            </a:r>
          </a:p>
          <a:p>
            <a:endParaRPr lang="zh-CN" altLang="en-US" sz="1000" b="1" dirty="0">
              <a:latin typeface="微软雅黑" charset="0"/>
              <a:ea typeface="微软雅黑" charset="0"/>
            </a:endParaRPr>
          </a:p>
        </p:txBody>
      </p:sp>
      <p:sp>
        <p:nvSpPr>
          <p:cNvPr id="90" name="文本框 76"/>
          <p:cNvSpPr txBox="1"/>
          <p:nvPr/>
        </p:nvSpPr>
        <p:spPr>
          <a:xfrm>
            <a:off x="6500826" y="2616645"/>
            <a:ext cx="1428760" cy="1169551"/>
          </a:xfrm>
          <a:prstGeom prst="rect">
            <a:avLst/>
          </a:prstGeom>
          <a:noFill/>
        </p:spPr>
        <p:txBody>
          <a:bodyPr wrap="square" lIns="72000" rIns="72000" rtlCol="0">
            <a:spAutoFit/>
          </a:bodyPr>
          <a:lstStyle/>
          <a:p>
            <a:r>
              <a:rPr lang="zh-CN" altLang="en-US" sz="1000" b="1" dirty="0">
                <a:latin typeface="微软雅黑" charset="0"/>
                <a:ea typeface="微软雅黑" charset="0"/>
              </a:rPr>
              <a:t>分布式数据库</a:t>
            </a:r>
            <a:endParaRPr lang="en-US" altLang="zh-CN" sz="1000" b="1" dirty="0">
              <a:latin typeface="微软雅黑" charset="0"/>
              <a:ea typeface="微软雅黑" charset="0"/>
            </a:endParaRPr>
          </a:p>
          <a:p>
            <a:r>
              <a:rPr lang="zh-CN" altLang="en-US" sz="1000" dirty="0">
                <a:latin typeface="微软雅黑" charset="0"/>
                <a:ea typeface="微软雅黑" charset="0"/>
              </a:rPr>
              <a:t>存储加工、关联、汇总后的业务数据，并提供分布式计算，支撑数据深度分析和</a:t>
            </a:r>
            <a:r>
              <a:rPr lang="zh-CN" altLang="en-US" sz="1000" dirty="0">
                <a:solidFill>
                  <a:srgbClr val="FF0000"/>
                </a:solidFill>
                <a:latin typeface="微软雅黑" charset="0"/>
                <a:ea typeface="微软雅黑" charset="0"/>
              </a:rPr>
              <a:t>数据挖掘能力</a:t>
            </a:r>
            <a:r>
              <a:rPr lang="zh-CN" altLang="en-US" sz="1000" dirty="0">
                <a:latin typeface="微软雅黑" charset="0"/>
                <a:ea typeface="微软雅黑" charset="0"/>
              </a:rPr>
              <a:t>，向主数据仓库输出</a:t>
            </a:r>
            <a:r>
              <a:rPr lang="en-US" altLang="zh-CN" sz="1000" dirty="0">
                <a:latin typeface="微软雅黑" charset="0"/>
                <a:ea typeface="微软雅黑" charset="0"/>
              </a:rPr>
              <a:t>KPI</a:t>
            </a:r>
            <a:r>
              <a:rPr lang="zh-CN" altLang="en-US" sz="1000" dirty="0">
                <a:latin typeface="微软雅黑" charset="0"/>
                <a:ea typeface="微软雅黑" charset="0"/>
              </a:rPr>
              <a:t>和高度汇总数据</a:t>
            </a:r>
            <a:endParaRPr lang="zh-CN" altLang="en-US" sz="1000" b="1" dirty="0">
              <a:latin typeface="微软雅黑" charset="0"/>
              <a:ea typeface="微软雅黑" charset="0"/>
            </a:endParaRPr>
          </a:p>
        </p:txBody>
      </p:sp>
      <p:sp>
        <p:nvSpPr>
          <p:cNvPr id="91" name="文本框 79"/>
          <p:cNvSpPr txBox="1"/>
          <p:nvPr/>
        </p:nvSpPr>
        <p:spPr>
          <a:xfrm>
            <a:off x="6500826" y="1874876"/>
            <a:ext cx="1428760" cy="553998"/>
          </a:xfrm>
          <a:prstGeom prst="rect">
            <a:avLst/>
          </a:prstGeom>
          <a:noFill/>
        </p:spPr>
        <p:txBody>
          <a:bodyPr wrap="square" rtlCol="0">
            <a:spAutoFit/>
          </a:bodyPr>
          <a:lstStyle/>
          <a:p>
            <a:r>
              <a:rPr lang="zh-CN" altLang="en-US" sz="1000" b="1" dirty="0">
                <a:latin typeface="微软雅黑" charset="0"/>
                <a:ea typeface="微软雅黑" charset="0"/>
              </a:rPr>
              <a:t>主数据仓库</a:t>
            </a:r>
            <a:endParaRPr lang="en-US" altLang="zh-CN" sz="1000" b="1" dirty="0">
              <a:latin typeface="微软雅黑" charset="0"/>
              <a:ea typeface="微软雅黑" charset="0"/>
            </a:endParaRPr>
          </a:p>
          <a:p>
            <a:r>
              <a:rPr lang="zh-CN" altLang="en-US" sz="1000" dirty="0">
                <a:latin typeface="微软雅黑" charset="0"/>
                <a:ea typeface="微软雅黑" charset="0"/>
              </a:rPr>
              <a:t>存储指标数据、</a:t>
            </a:r>
            <a:r>
              <a:rPr lang="en-US" altLang="zh-CN" sz="1000" dirty="0">
                <a:latin typeface="微软雅黑" charset="0"/>
                <a:ea typeface="微软雅黑" charset="0"/>
              </a:rPr>
              <a:t>KPI</a:t>
            </a:r>
            <a:r>
              <a:rPr lang="zh-CN" altLang="en-US" sz="1000" dirty="0">
                <a:latin typeface="微软雅黑" charset="0"/>
                <a:ea typeface="微软雅黑" charset="0"/>
              </a:rPr>
              <a:t>数据和度度汇总数据</a:t>
            </a:r>
            <a:endParaRPr lang="zh-CN" altLang="en-US" sz="1000" b="1" dirty="0">
              <a:latin typeface="微软雅黑" charset="0"/>
              <a:ea typeface="微软雅黑" charset="0"/>
            </a:endParaRPr>
          </a:p>
        </p:txBody>
      </p:sp>
      <p:sp>
        <p:nvSpPr>
          <p:cNvPr id="92" name="文本框 82"/>
          <p:cNvSpPr txBox="1"/>
          <p:nvPr/>
        </p:nvSpPr>
        <p:spPr>
          <a:xfrm>
            <a:off x="6500826" y="3929072"/>
            <a:ext cx="2428892" cy="553998"/>
          </a:xfrm>
          <a:prstGeom prst="rect">
            <a:avLst/>
          </a:prstGeom>
          <a:noFill/>
        </p:spPr>
        <p:txBody>
          <a:bodyPr wrap="square" rtlCol="0">
            <a:spAutoFit/>
          </a:bodyPr>
          <a:lstStyle/>
          <a:p>
            <a:r>
              <a:rPr lang="zh-CN" altLang="en-US" sz="1000" b="1" dirty="0">
                <a:latin typeface="微软雅黑" charset="0"/>
                <a:ea typeface="微软雅黑" charset="0"/>
              </a:rPr>
              <a:t>数据开放接口</a:t>
            </a:r>
            <a:endParaRPr lang="en-US" altLang="zh-CN" sz="1000" b="1" dirty="0">
              <a:latin typeface="微软雅黑" charset="0"/>
              <a:ea typeface="微软雅黑" charset="0"/>
            </a:endParaRPr>
          </a:p>
          <a:p>
            <a:r>
              <a:rPr lang="zh-CN" altLang="en-US" sz="1000" dirty="0">
                <a:latin typeface="微软雅黑" charset="0"/>
                <a:ea typeface="微软雅黑" charset="0"/>
              </a:rPr>
              <a:t>向大数据应用方提供数据接口，给社会进行使用（实现众创）</a:t>
            </a:r>
            <a:endParaRPr lang="zh-CN" altLang="en-US" sz="1000" b="1" dirty="0">
              <a:latin typeface="微软雅黑" charset="0"/>
              <a:ea typeface="微软雅黑"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cap="sq">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950</Words>
  <Application>Microsoft Office PowerPoint</Application>
  <PresentationFormat>全屏显示(16:9)</PresentationFormat>
  <Paragraphs>232</Paragraphs>
  <Slides>16</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黑体-简</vt:lpstr>
      <vt:lpstr>宋体</vt:lpstr>
      <vt:lpstr>微软雅黑</vt:lpstr>
      <vt:lpstr>Arial</vt:lpstr>
      <vt:lpstr>Calibri</vt:lpstr>
      <vt:lpstr>Office 主题</vt:lpstr>
      <vt:lpstr>工业大数据平台简介</vt:lpstr>
      <vt:lpstr>什么是大数据及发展趋势</vt:lpstr>
      <vt:lpstr>什么是大数据及发展趋势 </vt:lpstr>
      <vt:lpstr>什么是大数据</vt:lpstr>
      <vt:lpstr>什么是大数据</vt:lpstr>
      <vt:lpstr>什么是大数据</vt:lpstr>
      <vt:lpstr>大数据发展历史</vt:lpstr>
      <vt:lpstr>平台简介 </vt:lpstr>
      <vt:lpstr>平台的目标构架及定位</vt:lpstr>
      <vt:lpstr>Hadoop  Ecosystem</vt:lpstr>
      <vt:lpstr>Hadoop  并行计算模式</vt:lpstr>
      <vt:lpstr>工业大数据平台</vt:lpstr>
      <vt:lpstr>工业大数据平台-整体技术架构</vt:lpstr>
      <vt:lpstr>生产数据来源</vt:lpstr>
      <vt:lpstr>大数据分析</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e450-4</dc:creator>
  <cp:lastModifiedBy>mail@chentao.com</cp:lastModifiedBy>
  <cp:revision>79</cp:revision>
  <dcterms:created xsi:type="dcterms:W3CDTF">2016-01-10T08:02:00Z</dcterms:created>
  <dcterms:modified xsi:type="dcterms:W3CDTF">2018-06-04T04:13:33Z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2052-10.1.0.5777</vt:lpwstr>
  </property>
</Properties>
</file>